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10287000" cx="18288000"/>
  <p:notesSz cx="6858000" cy="9144000"/>
  <p:embeddedFontLst>
    <p:embeddedFont>
      <p:font typeface="Prata"/>
      <p:regular r:id="rId33"/>
    </p:embeddedFont>
    <p:embeddedFont>
      <p:font typeface="Raleway"/>
      <p:regular r:id="rId34"/>
      <p:bold r:id="rId35"/>
      <p:italic r:id="rId36"/>
      <p:boldItalic r:id="rId37"/>
    </p:embeddedFont>
    <p:embeddedFont>
      <p:font typeface="Roboto"/>
      <p:regular r:id="rId38"/>
      <p:bold r:id="rId39"/>
      <p:italic r:id="rId40"/>
      <p:boldItalic r:id="rId41"/>
    </p:embeddedFont>
    <p:embeddedFont>
      <p:font typeface="Raleway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RalewayLight-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RalewayLight-italic.fntdata"/><Relationship Id="rId21" Type="http://schemas.openxmlformats.org/officeDocument/2006/relationships/slide" Target="slides/slide16.xml"/><Relationship Id="rId43" Type="http://schemas.openxmlformats.org/officeDocument/2006/relationships/font" Target="fonts/RalewayLight-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aleway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at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08e551c1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408e551c1e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08e551c1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408e551c1e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08e551c1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408e551c1e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08e551c1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 to different lambda function </a:t>
            </a:r>
            <a:endParaRPr/>
          </a:p>
        </p:txBody>
      </p:sp>
      <p:sp>
        <p:nvSpPr>
          <p:cNvPr id="259" name="Google Shape;259;g2408e551c1e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08e551c1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408e551c1e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08e551c1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 that the csv is more of a storage bin that holds the csv. The lambda function acts as the middle man that collects all the </a:t>
            </a:r>
            <a:r>
              <a:rPr lang="en-US"/>
              <a:t>necessary</a:t>
            </a:r>
            <a:r>
              <a:rPr lang="en-US"/>
              <a:t> information to fulfill the intent, then records the latest review on the csv. </a:t>
            </a:r>
            <a:endParaRPr/>
          </a:p>
        </p:txBody>
      </p:sp>
      <p:sp>
        <p:nvSpPr>
          <p:cNvPr id="281" name="Google Shape;281;g2408e551c1e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08e551c1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408e551c1e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08e551c1e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ALS Model makes </a:t>
            </a:r>
            <a:r>
              <a:rPr lang="en-US"/>
              <a:t>recommendations, stores in MySQL, lambda function passes it to lex, lex then presents to users</a:t>
            </a:r>
            <a:endParaRPr/>
          </a:p>
        </p:txBody>
      </p:sp>
      <p:sp>
        <p:nvSpPr>
          <p:cNvPr id="308" name="Google Shape;308;g2408e551c1e_0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408e551c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2408e551c1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08e551c1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408e551c1e_0_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18d6c1ff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Only returns 5 </a:t>
            </a:r>
            <a:r>
              <a:rPr lang="en-US"/>
              <a:t>restaurants. </a:t>
            </a:r>
            <a:endParaRPr/>
          </a:p>
        </p:txBody>
      </p:sp>
      <p:sp>
        <p:nvSpPr>
          <p:cNvPr id="335" name="Google Shape;335;g2418d6c1ffc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900">
                <a:solidFill>
                  <a:srgbClr val="1F1F1F"/>
                </a:solidFill>
                <a:highlight>
                  <a:schemeClr val="lt1"/>
                </a:highlight>
                <a:latin typeface="Roboto"/>
                <a:ea typeface="Roboto"/>
                <a:cs typeface="Roboto"/>
                <a:sym typeface="Roboto"/>
              </a:rPr>
              <a:t>030xaqW2akhXYFdmOTmEng</a:t>
            </a:r>
            <a:endParaRPr/>
          </a:p>
        </p:txBody>
      </p:sp>
      <p:sp>
        <p:nvSpPr>
          <p:cNvPr id="355" name="Google Shape;35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08e551c1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Both in the mysql server and the s3 </a:t>
            </a:r>
            <a:r>
              <a:rPr lang="en-US"/>
              <a:t>buckets.</a:t>
            </a:r>
            <a:endParaRPr/>
          </a:p>
        </p:txBody>
      </p:sp>
      <p:sp>
        <p:nvSpPr>
          <p:cNvPr id="365" name="Google Shape;365;g2408e551c1e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Improve useability for travel, more data collection for improved recommendations. </a:t>
            </a:r>
            <a:endParaRPr/>
          </a:p>
        </p:txBody>
      </p:sp>
      <p:sp>
        <p:nvSpPr>
          <p:cNvPr id="376" name="Google Shape;37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22f79801f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part of that process of recommendation improvement, we recommend integrated the </a:t>
            </a:r>
            <a:r>
              <a:rPr lang="en-US"/>
              <a:t>stored</a:t>
            </a:r>
            <a:r>
              <a:rPr lang="en-US"/>
              <a:t> comments with the pre-existing dataset, so newly collected </a:t>
            </a:r>
            <a:r>
              <a:rPr lang="en-US"/>
              <a:t>data</a:t>
            </a:r>
            <a:r>
              <a:rPr lang="en-US"/>
              <a:t> can be used to improve the model and recommendations. We’d also like to build in more interactions between intents to improve useability and minimize repetitive data entry.</a:t>
            </a:r>
            <a:endParaRPr/>
          </a:p>
        </p:txBody>
      </p:sp>
      <p:sp>
        <p:nvSpPr>
          <p:cNvPr id="386" name="Google Shape;386;g222f79801f4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22f79801f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22f79801f4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209aab7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24209aab74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18d6c1ff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418d6c1ffc_1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08e551c1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408e551c1e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08e551c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408e551c1e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08e551c1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408e551c1e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08e551c1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Reduce technical jargon</a:t>
            </a:r>
            <a:endParaRPr/>
          </a:p>
        </p:txBody>
      </p:sp>
      <p:sp>
        <p:nvSpPr>
          <p:cNvPr id="191" name="Google Shape;191;g2408e551c1e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8.jpg"/><Relationship Id="rId5"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jpg"/><Relationship Id="rId4" Type="http://schemas.openxmlformats.org/officeDocument/2006/relationships/image" Target="../media/image17.jpg"/><Relationship Id="rId5" Type="http://schemas.openxmlformats.org/officeDocument/2006/relationships/hyperlink" Target="http://54.237.7.3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grpSp>
        <p:nvGrpSpPr>
          <p:cNvPr id="85" name="Google Shape;85;p13"/>
          <p:cNvGrpSpPr/>
          <p:nvPr/>
        </p:nvGrpSpPr>
        <p:grpSpPr>
          <a:xfrm>
            <a:off x="1260929" y="975924"/>
            <a:ext cx="15539858" cy="8118161"/>
            <a:chOff x="0" y="-57150"/>
            <a:chExt cx="4092802" cy="2138117"/>
          </a:xfrm>
        </p:grpSpPr>
        <p:sp>
          <p:nvSpPr>
            <p:cNvPr id="86" name="Google Shape;86;p13"/>
            <p:cNvSpPr/>
            <p:nvPr/>
          </p:nvSpPr>
          <p:spPr>
            <a:xfrm>
              <a:off x="0" y="0"/>
              <a:ext cx="4092802" cy="2080967"/>
            </a:xfrm>
            <a:custGeom>
              <a:rect b="b" l="l" r="r" t="t"/>
              <a:pathLst>
                <a:path extrusionOk="0" h="2080967" w="4092802">
                  <a:moveTo>
                    <a:pt x="0" y="0"/>
                  </a:moveTo>
                  <a:lnTo>
                    <a:pt x="4092802" y="0"/>
                  </a:lnTo>
                  <a:lnTo>
                    <a:pt x="4092802" y="2080967"/>
                  </a:lnTo>
                  <a:lnTo>
                    <a:pt x="0" y="2080967"/>
                  </a:lnTo>
                  <a:close/>
                </a:path>
              </a:pathLst>
            </a:custGeom>
            <a:solidFill>
              <a:srgbClr val="F4F1D7">
                <a:alpha val="89803"/>
              </a:srgbClr>
            </a:solidFill>
            <a:ln>
              <a:noFill/>
            </a:ln>
          </p:spPr>
        </p:sp>
        <p:sp>
          <p:nvSpPr>
            <p:cNvPr id="87" name="Google Shape;87;p13"/>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13"/>
          <p:cNvSpPr txBox="1"/>
          <p:nvPr/>
        </p:nvSpPr>
        <p:spPr>
          <a:xfrm>
            <a:off x="1823642" y="3248025"/>
            <a:ext cx="14640600" cy="2235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600">
                <a:solidFill>
                  <a:srgbClr val="424141"/>
                </a:solidFill>
                <a:latin typeface="Prata"/>
                <a:ea typeface="Prata"/>
                <a:cs typeface="Prata"/>
                <a:sym typeface="Prata"/>
              </a:rPr>
              <a:t>The Wondrous World of Restaurant Selection</a:t>
            </a:r>
            <a:endParaRPr sz="6600"/>
          </a:p>
        </p:txBody>
      </p:sp>
      <p:grpSp>
        <p:nvGrpSpPr>
          <p:cNvPr id="89" name="Google Shape;89;p13"/>
          <p:cNvGrpSpPr/>
          <p:nvPr/>
        </p:nvGrpSpPr>
        <p:grpSpPr>
          <a:xfrm>
            <a:off x="2804100" y="5545575"/>
            <a:ext cx="12525293" cy="2986973"/>
            <a:chOff x="0" y="-57150"/>
            <a:chExt cx="4075917" cy="869950"/>
          </a:xfrm>
        </p:grpSpPr>
        <p:sp>
          <p:nvSpPr>
            <p:cNvPr id="90" name="Google Shape;90;p13"/>
            <p:cNvSpPr/>
            <p:nvPr/>
          </p:nvSpPr>
          <p:spPr>
            <a:xfrm>
              <a:off x="0" y="0"/>
              <a:ext cx="4075917" cy="385548"/>
            </a:xfrm>
            <a:custGeom>
              <a:rect b="b" l="l" r="r" t="t"/>
              <a:pathLst>
                <a:path extrusionOk="0" h="385548" w="4075917">
                  <a:moveTo>
                    <a:pt x="31523" y="0"/>
                  </a:moveTo>
                  <a:lnTo>
                    <a:pt x="4044393" y="0"/>
                  </a:lnTo>
                  <a:cubicBezTo>
                    <a:pt x="4061803" y="0"/>
                    <a:pt x="4075917" y="14114"/>
                    <a:pt x="4075917" y="31523"/>
                  </a:cubicBezTo>
                  <a:lnTo>
                    <a:pt x="4075917" y="354024"/>
                  </a:lnTo>
                  <a:cubicBezTo>
                    <a:pt x="4075917" y="371434"/>
                    <a:pt x="4061803" y="385548"/>
                    <a:pt x="4044393" y="385548"/>
                  </a:cubicBezTo>
                  <a:lnTo>
                    <a:pt x="31523" y="385548"/>
                  </a:lnTo>
                  <a:cubicBezTo>
                    <a:pt x="14114" y="385548"/>
                    <a:pt x="0" y="371434"/>
                    <a:pt x="0" y="354024"/>
                  </a:cubicBezTo>
                  <a:lnTo>
                    <a:pt x="0" y="31523"/>
                  </a:lnTo>
                  <a:cubicBezTo>
                    <a:pt x="0" y="14114"/>
                    <a:pt x="14114" y="0"/>
                    <a:pt x="31523" y="0"/>
                  </a:cubicBezTo>
                  <a:close/>
                </a:path>
              </a:pathLst>
            </a:custGeom>
            <a:solidFill>
              <a:srgbClr val="000000">
                <a:alpha val="0"/>
              </a:srgbClr>
            </a:solid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2" name="Google Shape;92;p13"/>
          <p:cNvSpPr txBox="1"/>
          <p:nvPr/>
        </p:nvSpPr>
        <p:spPr>
          <a:xfrm>
            <a:off x="3288710" y="5774625"/>
            <a:ext cx="11710500" cy="118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200">
                <a:solidFill>
                  <a:srgbClr val="424141"/>
                </a:solidFill>
                <a:latin typeface="Raleway Light"/>
                <a:ea typeface="Raleway Light"/>
                <a:cs typeface="Raleway Light"/>
                <a:sym typeface="Raleway Light"/>
              </a:rPr>
              <a:t>Leveraging the power of AI generated chatbots to resolve </a:t>
            </a:r>
            <a:r>
              <a:rPr i="1" lang="en-US" sz="3200">
                <a:solidFill>
                  <a:srgbClr val="424141"/>
                </a:solidFill>
                <a:latin typeface="Raleway Light"/>
                <a:ea typeface="Raleway Light"/>
                <a:cs typeface="Raleway Light"/>
                <a:sym typeface="Raleway Light"/>
              </a:rPr>
              <a:t>quarrels</a:t>
            </a:r>
            <a:r>
              <a:rPr i="1" lang="en-US" sz="3200">
                <a:solidFill>
                  <a:srgbClr val="424141"/>
                </a:solidFill>
                <a:latin typeface="Raleway Light"/>
                <a:ea typeface="Raleway Light"/>
                <a:cs typeface="Raleway Light"/>
                <a:sym typeface="Raleway Light"/>
              </a:rPr>
              <a:t> among </a:t>
            </a:r>
            <a:r>
              <a:rPr i="1" lang="en-US" sz="3200">
                <a:solidFill>
                  <a:srgbClr val="424141"/>
                </a:solidFill>
                <a:latin typeface="Raleway Light"/>
                <a:ea typeface="Raleway Light"/>
                <a:cs typeface="Raleway Light"/>
                <a:sym typeface="Raleway Light"/>
              </a:rPr>
              <a:t>family</a:t>
            </a:r>
            <a:r>
              <a:rPr i="1" lang="en-US" sz="3200">
                <a:solidFill>
                  <a:srgbClr val="424141"/>
                </a:solidFill>
                <a:latin typeface="Raleway Light"/>
                <a:ea typeface="Raleway Light"/>
                <a:cs typeface="Raleway Light"/>
                <a:sym typeface="Raleway Light"/>
              </a:rPr>
              <a:t> and friends regarding where to eat…</a:t>
            </a:r>
            <a:endParaRPr i="1" sz="3200">
              <a:latin typeface="Raleway Light"/>
              <a:ea typeface="Raleway Light"/>
              <a:cs typeface="Raleway Light"/>
              <a:sym typeface="Raleway Light"/>
            </a:endParaRPr>
          </a:p>
        </p:txBody>
      </p:sp>
      <p:cxnSp>
        <p:nvCxnSpPr>
          <p:cNvPr id="93" name="Google Shape;93;p13"/>
          <p:cNvCxnSpPr/>
          <p:nvPr/>
        </p:nvCxnSpPr>
        <p:spPr>
          <a:xfrm>
            <a:off x="2203021" y="2035163"/>
            <a:ext cx="13881957" cy="0"/>
          </a:xfrm>
          <a:prstGeom prst="straightConnector1">
            <a:avLst/>
          </a:prstGeom>
          <a:noFill/>
          <a:ln cap="flat" cmpd="sng" w="38100">
            <a:solidFill>
              <a:srgbClr val="424141"/>
            </a:solidFill>
            <a:prstDash val="solid"/>
            <a:round/>
            <a:headEnd len="sm" w="sm" type="none"/>
            <a:tailEnd len="sm" w="sm" type="none"/>
          </a:ln>
        </p:spPr>
      </p:cxnSp>
      <p:cxnSp>
        <p:nvCxnSpPr>
          <p:cNvPr id="94" name="Google Shape;94;p13"/>
          <p:cNvCxnSpPr/>
          <p:nvPr/>
        </p:nvCxnSpPr>
        <p:spPr>
          <a:xfrm>
            <a:off x="2261971" y="8305560"/>
            <a:ext cx="13881957" cy="0"/>
          </a:xfrm>
          <a:prstGeom prst="straightConnector1">
            <a:avLst/>
          </a:prstGeom>
          <a:noFill/>
          <a:ln cap="flat" cmpd="sng" w="38100">
            <a:solidFill>
              <a:srgbClr val="424141"/>
            </a:solidFill>
            <a:prstDash val="solid"/>
            <a:round/>
            <a:headEnd len="sm" w="sm" type="none"/>
            <a:tailEnd len="sm" w="sm" type="none"/>
          </a:ln>
        </p:spPr>
      </p:cxnSp>
      <p:sp>
        <p:nvSpPr>
          <p:cNvPr id="95" name="Google Shape;95;p13"/>
          <p:cNvSpPr txBox="1"/>
          <p:nvPr/>
        </p:nvSpPr>
        <p:spPr>
          <a:xfrm>
            <a:off x="2289337" y="8429375"/>
            <a:ext cx="138819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424141"/>
                </a:solidFill>
                <a:latin typeface="Raleway"/>
                <a:ea typeface="Raleway"/>
                <a:cs typeface="Raleway"/>
                <a:sym typeface="Raleway"/>
              </a:rPr>
              <a:t>By: Magda Odrowaz, Evan Frank &amp; Adam Brobson</a:t>
            </a:r>
            <a:endParaRPr/>
          </a:p>
        </p:txBody>
      </p:sp>
      <p:grpSp>
        <p:nvGrpSpPr>
          <p:cNvPr id="96" name="Google Shape;96;p13"/>
          <p:cNvGrpSpPr/>
          <p:nvPr/>
        </p:nvGrpSpPr>
        <p:grpSpPr>
          <a:xfrm>
            <a:off x="8765365" y="5531880"/>
            <a:ext cx="378635" cy="378635"/>
            <a:chOff x="0" y="0"/>
            <a:chExt cx="812800" cy="812800"/>
          </a:xfrm>
        </p:grpSpPr>
        <p:sp>
          <p:nvSpPr>
            <p:cNvPr id="97" name="Google Shape;97;p13"/>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EDAB67"/>
            </a:solidFill>
            <a:ln>
              <a:noFill/>
            </a:ln>
          </p:spPr>
        </p:sp>
        <p:sp>
          <p:nvSpPr>
            <p:cNvPr id="98" name="Google Shape;98;p13"/>
            <p:cNvSpPr txBox="1"/>
            <p:nvPr/>
          </p:nvSpPr>
          <p:spPr>
            <a:xfrm>
              <a:off x="190500" y="133350"/>
              <a:ext cx="431800" cy="488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201" name="Shape 201"/>
        <p:cNvGrpSpPr/>
        <p:nvPr/>
      </p:nvGrpSpPr>
      <p:grpSpPr>
        <a:xfrm>
          <a:off x="0" y="0"/>
          <a:ext cx="0" cy="0"/>
          <a:chOff x="0" y="0"/>
          <a:chExt cx="0" cy="0"/>
        </a:xfrm>
      </p:grpSpPr>
      <p:cxnSp>
        <p:nvCxnSpPr>
          <p:cNvPr id="202" name="Google Shape;202;p22"/>
          <p:cNvCxnSpPr/>
          <p:nvPr/>
        </p:nvCxnSpPr>
        <p:spPr>
          <a:xfrm>
            <a:off x="972481" y="8676323"/>
            <a:ext cx="16230600" cy="0"/>
          </a:xfrm>
          <a:prstGeom prst="straightConnector1">
            <a:avLst/>
          </a:prstGeom>
          <a:noFill/>
          <a:ln cap="flat" cmpd="sng" w="38100">
            <a:solidFill>
              <a:srgbClr val="424141"/>
            </a:solidFill>
            <a:prstDash val="solid"/>
            <a:round/>
            <a:headEnd len="sm" w="sm" type="none"/>
            <a:tailEnd len="sm" w="sm" type="none"/>
          </a:ln>
        </p:spPr>
      </p:cxnSp>
      <p:sp>
        <p:nvSpPr>
          <p:cNvPr id="203" name="Google Shape;203;p22"/>
          <p:cNvSpPr txBox="1"/>
          <p:nvPr/>
        </p:nvSpPr>
        <p:spPr>
          <a:xfrm>
            <a:off x="1357064" y="5448300"/>
            <a:ext cx="36525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424141"/>
                </a:solidFill>
                <a:latin typeface="Raleway"/>
                <a:ea typeface="Raleway"/>
                <a:cs typeface="Raleway"/>
                <a:sym typeface="Raleway"/>
              </a:rPr>
              <a:t>Restaurants in Philadelphia, PA</a:t>
            </a:r>
            <a:endParaRPr/>
          </a:p>
        </p:txBody>
      </p:sp>
      <p:cxnSp>
        <p:nvCxnSpPr>
          <p:cNvPr id="204" name="Google Shape;204;p22"/>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sp>
        <p:nvSpPr>
          <p:cNvPr id="205" name="Google Shape;205;p22"/>
          <p:cNvSpPr txBox="1"/>
          <p:nvPr/>
        </p:nvSpPr>
        <p:spPr>
          <a:xfrm>
            <a:off x="1028700" y="914400"/>
            <a:ext cx="13130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399">
                <a:solidFill>
                  <a:srgbClr val="424141"/>
                </a:solidFill>
                <a:latin typeface="Prata"/>
                <a:ea typeface="Prata"/>
                <a:cs typeface="Prata"/>
                <a:sym typeface="Prata"/>
              </a:rPr>
              <a:t>Data Source</a:t>
            </a:r>
            <a:endParaRPr/>
          </a:p>
        </p:txBody>
      </p:sp>
      <p:sp>
        <p:nvSpPr>
          <p:cNvPr id="206" name="Google Shape;206;p22"/>
          <p:cNvSpPr txBox="1"/>
          <p:nvPr/>
        </p:nvSpPr>
        <p:spPr>
          <a:xfrm>
            <a:off x="8220875" y="8843000"/>
            <a:ext cx="9031800" cy="369300"/>
          </a:xfrm>
          <a:prstGeom prst="rect">
            <a:avLst/>
          </a:prstGeom>
          <a:noFill/>
          <a:ln>
            <a:noFill/>
          </a:ln>
        </p:spPr>
        <p:txBody>
          <a:bodyPr anchorCtr="0" anchor="t" bIns="0" lIns="0" spcFirstLastPara="1" rIns="0" wrap="square" tIns="0">
            <a:spAutoFit/>
          </a:bodyPr>
          <a:lstStyle/>
          <a:p>
            <a:pPr indent="0" lvl="0" marL="0" marR="0" rtl="0" algn="r">
              <a:lnSpc>
                <a:spcPct val="139958"/>
              </a:lnSpc>
              <a:spcBef>
                <a:spcPts val="0"/>
              </a:spcBef>
              <a:spcAft>
                <a:spcPts val="0"/>
              </a:spcAft>
              <a:buNone/>
            </a:pPr>
            <a:r>
              <a:rPr lang="en-US" sz="2400">
                <a:solidFill>
                  <a:srgbClr val="424141"/>
                </a:solidFill>
                <a:latin typeface="Raleway"/>
                <a:ea typeface="Raleway"/>
                <a:cs typeface="Raleway"/>
                <a:sym typeface="Raleway"/>
              </a:rPr>
              <a:t>Dataset sourced from Yelp and hosted by Kaggle.</a:t>
            </a:r>
            <a:endParaRPr/>
          </a:p>
        </p:txBody>
      </p:sp>
      <p:grpSp>
        <p:nvGrpSpPr>
          <p:cNvPr id="207" name="Google Shape;207;p22"/>
          <p:cNvGrpSpPr/>
          <p:nvPr/>
        </p:nvGrpSpPr>
        <p:grpSpPr>
          <a:xfrm>
            <a:off x="972481" y="3816404"/>
            <a:ext cx="4421686" cy="3064749"/>
            <a:chOff x="0" y="-57150"/>
            <a:chExt cx="1255198" cy="870000"/>
          </a:xfrm>
        </p:grpSpPr>
        <p:sp>
          <p:nvSpPr>
            <p:cNvPr id="208" name="Google Shape;208;p22"/>
            <p:cNvSpPr/>
            <p:nvPr/>
          </p:nvSpPr>
          <p:spPr>
            <a:xfrm>
              <a:off x="0" y="0"/>
              <a:ext cx="1255198" cy="347496"/>
            </a:xfrm>
            <a:custGeom>
              <a:rect b="b" l="l" r="r" t="t"/>
              <a:pathLst>
                <a:path extrusionOk="0" h="347496" w="1255198">
                  <a:moveTo>
                    <a:pt x="89296" y="0"/>
                  </a:moveTo>
                  <a:lnTo>
                    <a:pt x="1165901" y="0"/>
                  </a:lnTo>
                  <a:cubicBezTo>
                    <a:pt x="1189584" y="0"/>
                    <a:pt x="1212297" y="9408"/>
                    <a:pt x="1229043" y="26154"/>
                  </a:cubicBezTo>
                  <a:cubicBezTo>
                    <a:pt x="1245790" y="42901"/>
                    <a:pt x="1255198" y="65613"/>
                    <a:pt x="1255198" y="89296"/>
                  </a:cubicBezTo>
                  <a:lnTo>
                    <a:pt x="1255198" y="258200"/>
                  </a:lnTo>
                  <a:cubicBezTo>
                    <a:pt x="1255198" y="281883"/>
                    <a:pt x="1245790" y="304595"/>
                    <a:pt x="1229043" y="321342"/>
                  </a:cubicBezTo>
                  <a:cubicBezTo>
                    <a:pt x="1212297" y="338088"/>
                    <a:pt x="1189584" y="347496"/>
                    <a:pt x="1165901" y="347496"/>
                  </a:cubicBezTo>
                  <a:lnTo>
                    <a:pt x="89296" y="347496"/>
                  </a:lnTo>
                  <a:cubicBezTo>
                    <a:pt x="65613" y="347496"/>
                    <a:pt x="42901" y="338088"/>
                    <a:pt x="26154" y="321342"/>
                  </a:cubicBezTo>
                  <a:cubicBezTo>
                    <a:pt x="9408" y="304595"/>
                    <a:pt x="0" y="281883"/>
                    <a:pt x="0" y="258200"/>
                  </a:cubicBezTo>
                  <a:lnTo>
                    <a:pt x="0" y="89296"/>
                  </a:lnTo>
                  <a:cubicBezTo>
                    <a:pt x="0" y="65613"/>
                    <a:pt x="9408" y="42901"/>
                    <a:pt x="26154" y="26154"/>
                  </a:cubicBezTo>
                  <a:cubicBezTo>
                    <a:pt x="42901" y="9408"/>
                    <a:pt x="65613" y="0"/>
                    <a:pt x="89296" y="0"/>
                  </a:cubicBezTo>
                  <a:close/>
                </a:path>
              </a:pathLst>
            </a:custGeom>
            <a:solidFill>
              <a:srgbClr val="EDAB67"/>
            </a:solid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0" name="Google Shape;210;p22"/>
          <p:cNvGrpSpPr/>
          <p:nvPr/>
        </p:nvGrpSpPr>
        <p:grpSpPr>
          <a:xfrm>
            <a:off x="6876950" y="3834697"/>
            <a:ext cx="4421686" cy="3064749"/>
            <a:chOff x="0" y="-57150"/>
            <a:chExt cx="1255198" cy="870000"/>
          </a:xfrm>
        </p:grpSpPr>
        <p:sp>
          <p:nvSpPr>
            <p:cNvPr id="211" name="Google Shape;211;p22"/>
            <p:cNvSpPr/>
            <p:nvPr/>
          </p:nvSpPr>
          <p:spPr>
            <a:xfrm>
              <a:off x="0" y="0"/>
              <a:ext cx="1255198" cy="347496"/>
            </a:xfrm>
            <a:custGeom>
              <a:rect b="b" l="l" r="r" t="t"/>
              <a:pathLst>
                <a:path extrusionOk="0" h="347496" w="1255198">
                  <a:moveTo>
                    <a:pt x="89296" y="0"/>
                  </a:moveTo>
                  <a:lnTo>
                    <a:pt x="1165901" y="0"/>
                  </a:lnTo>
                  <a:cubicBezTo>
                    <a:pt x="1189584" y="0"/>
                    <a:pt x="1212297" y="9408"/>
                    <a:pt x="1229043" y="26154"/>
                  </a:cubicBezTo>
                  <a:cubicBezTo>
                    <a:pt x="1245790" y="42901"/>
                    <a:pt x="1255198" y="65613"/>
                    <a:pt x="1255198" y="89296"/>
                  </a:cubicBezTo>
                  <a:lnTo>
                    <a:pt x="1255198" y="258200"/>
                  </a:lnTo>
                  <a:cubicBezTo>
                    <a:pt x="1255198" y="281883"/>
                    <a:pt x="1245790" y="304595"/>
                    <a:pt x="1229043" y="321342"/>
                  </a:cubicBezTo>
                  <a:cubicBezTo>
                    <a:pt x="1212297" y="338088"/>
                    <a:pt x="1189584" y="347496"/>
                    <a:pt x="1165901" y="347496"/>
                  </a:cubicBezTo>
                  <a:lnTo>
                    <a:pt x="89296" y="347496"/>
                  </a:lnTo>
                  <a:cubicBezTo>
                    <a:pt x="65613" y="347496"/>
                    <a:pt x="42901" y="338088"/>
                    <a:pt x="26154" y="321342"/>
                  </a:cubicBezTo>
                  <a:cubicBezTo>
                    <a:pt x="9408" y="304595"/>
                    <a:pt x="0" y="281883"/>
                    <a:pt x="0" y="258200"/>
                  </a:cubicBezTo>
                  <a:lnTo>
                    <a:pt x="0" y="89296"/>
                  </a:lnTo>
                  <a:cubicBezTo>
                    <a:pt x="0" y="65613"/>
                    <a:pt x="9408" y="42901"/>
                    <a:pt x="26154" y="26154"/>
                  </a:cubicBezTo>
                  <a:cubicBezTo>
                    <a:pt x="42901" y="9408"/>
                    <a:pt x="65613" y="0"/>
                    <a:pt x="89296" y="0"/>
                  </a:cubicBezTo>
                  <a:close/>
                </a:path>
              </a:pathLst>
            </a:custGeom>
            <a:solidFill>
              <a:srgbClr val="EDAB67"/>
            </a:solid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22"/>
          <p:cNvGrpSpPr/>
          <p:nvPr/>
        </p:nvGrpSpPr>
        <p:grpSpPr>
          <a:xfrm>
            <a:off x="12781419" y="3816404"/>
            <a:ext cx="4421686" cy="3064749"/>
            <a:chOff x="0" y="-57150"/>
            <a:chExt cx="1255198" cy="870000"/>
          </a:xfrm>
        </p:grpSpPr>
        <p:sp>
          <p:nvSpPr>
            <p:cNvPr id="214" name="Google Shape;214;p22"/>
            <p:cNvSpPr/>
            <p:nvPr/>
          </p:nvSpPr>
          <p:spPr>
            <a:xfrm>
              <a:off x="0" y="0"/>
              <a:ext cx="1255198" cy="347496"/>
            </a:xfrm>
            <a:custGeom>
              <a:rect b="b" l="l" r="r" t="t"/>
              <a:pathLst>
                <a:path extrusionOk="0" h="347496" w="1255198">
                  <a:moveTo>
                    <a:pt x="89296" y="0"/>
                  </a:moveTo>
                  <a:lnTo>
                    <a:pt x="1165901" y="0"/>
                  </a:lnTo>
                  <a:cubicBezTo>
                    <a:pt x="1189584" y="0"/>
                    <a:pt x="1212297" y="9408"/>
                    <a:pt x="1229043" y="26154"/>
                  </a:cubicBezTo>
                  <a:cubicBezTo>
                    <a:pt x="1245790" y="42901"/>
                    <a:pt x="1255198" y="65613"/>
                    <a:pt x="1255198" y="89296"/>
                  </a:cubicBezTo>
                  <a:lnTo>
                    <a:pt x="1255198" y="258200"/>
                  </a:lnTo>
                  <a:cubicBezTo>
                    <a:pt x="1255198" y="281883"/>
                    <a:pt x="1245790" y="304595"/>
                    <a:pt x="1229043" y="321342"/>
                  </a:cubicBezTo>
                  <a:cubicBezTo>
                    <a:pt x="1212297" y="338088"/>
                    <a:pt x="1189584" y="347496"/>
                    <a:pt x="1165901" y="347496"/>
                  </a:cubicBezTo>
                  <a:lnTo>
                    <a:pt x="89296" y="347496"/>
                  </a:lnTo>
                  <a:cubicBezTo>
                    <a:pt x="65613" y="347496"/>
                    <a:pt x="42901" y="338088"/>
                    <a:pt x="26154" y="321342"/>
                  </a:cubicBezTo>
                  <a:cubicBezTo>
                    <a:pt x="9408" y="304595"/>
                    <a:pt x="0" y="281883"/>
                    <a:pt x="0" y="258200"/>
                  </a:cubicBezTo>
                  <a:lnTo>
                    <a:pt x="0" y="89296"/>
                  </a:lnTo>
                  <a:cubicBezTo>
                    <a:pt x="0" y="65613"/>
                    <a:pt x="9408" y="42901"/>
                    <a:pt x="26154" y="26154"/>
                  </a:cubicBezTo>
                  <a:cubicBezTo>
                    <a:pt x="42901" y="9408"/>
                    <a:pt x="65613" y="0"/>
                    <a:pt x="89296" y="0"/>
                  </a:cubicBezTo>
                  <a:close/>
                </a:path>
              </a:pathLst>
            </a:custGeom>
            <a:solidFill>
              <a:srgbClr val="EDAB67"/>
            </a:solid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6" name="Google Shape;216;p22"/>
          <p:cNvSpPr txBox="1"/>
          <p:nvPr/>
        </p:nvSpPr>
        <p:spPr>
          <a:xfrm>
            <a:off x="1114377" y="4243281"/>
            <a:ext cx="4137900" cy="815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300" u="none" cap="none" strike="noStrike">
                <a:solidFill>
                  <a:srgbClr val="424141"/>
                </a:solidFill>
                <a:latin typeface="Prata"/>
                <a:ea typeface="Prata"/>
                <a:cs typeface="Prata"/>
                <a:sym typeface="Prata"/>
              </a:rPr>
              <a:t>2</a:t>
            </a:r>
            <a:r>
              <a:rPr lang="en-US" sz="5300">
                <a:solidFill>
                  <a:srgbClr val="424141"/>
                </a:solidFill>
                <a:latin typeface="Prata"/>
                <a:ea typeface="Prata"/>
                <a:cs typeface="Prata"/>
                <a:sym typeface="Prata"/>
              </a:rPr>
              <a:t>69</a:t>
            </a:r>
            <a:endParaRPr sz="200"/>
          </a:p>
        </p:txBody>
      </p:sp>
      <p:sp>
        <p:nvSpPr>
          <p:cNvPr id="217" name="Google Shape;217;p22"/>
          <p:cNvSpPr txBox="1"/>
          <p:nvPr/>
        </p:nvSpPr>
        <p:spPr>
          <a:xfrm>
            <a:off x="8014333" y="4243269"/>
            <a:ext cx="2175300" cy="815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5300">
                <a:solidFill>
                  <a:srgbClr val="424141"/>
                </a:solidFill>
                <a:latin typeface="Prata"/>
                <a:ea typeface="Prata"/>
                <a:cs typeface="Prata"/>
                <a:sym typeface="Prata"/>
              </a:rPr>
              <a:t>56,061</a:t>
            </a:r>
            <a:endParaRPr sz="100"/>
          </a:p>
        </p:txBody>
      </p:sp>
      <p:sp>
        <p:nvSpPr>
          <p:cNvPr id="218" name="Google Shape;218;p22"/>
          <p:cNvSpPr txBox="1"/>
          <p:nvPr/>
        </p:nvSpPr>
        <p:spPr>
          <a:xfrm>
            <a:off x="12781402" y="4243281"/>
            <a:ext cx="4365000" cy="815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5300">
                <a:solidFill>
                  <a:srgbClr val="424141"/>
                </a:solidFill>
                <a:latin typeface="Prata"/>
                <a:ea typeface="Prata"/>
                <a:cs typeface="Prata"/>
                <a:sym typeface="Prata"/>
              </a:rPr>
              <a:t>≥ 15</a:t>
            </a:r>
            <a:endParaRPr sz="200"/>
          </a:p>
        </p:txBody>
      </p:sp>
      <p:sp>
        <p:nvSpPr>
          <p:cNvPr id="219" name="Google Shape;219;p22"/>
          <p:cNvSpPr txBox="1"/>
          <p:nvPr/>
        </p:nvSpPr>
        <p:spPr>
          <a:xfrm>
            <a:off x="13166003" y="5546644"/>
            <a:ext cx="36525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424141"/>
                </a:solidFill>
                <a:latin typeface="Raleway"/>
                <a:ea typeface="Raleway"/>
                <a:cs typeface="Raleway"/>
                <a:sym typeface="Raleway"/>
              </a:rPr>
              <a:t>Reviews for each user in the dataset. </a:t>
            </a:r>
            <a:endParaRPr/>
          </a:p>
        </p:txBody>
      </p:sp>
      <p:sp>
        <p:nvSpPr>
          <p:cNvPr id="220" name="Google Shape;220;p22"/>
          <p:cNvSpPr txBox="1"/>
          <p:nvPr/>
        </p:nvSpPr>
        <p:spPr>
          <a:xfrm>
            <a:off x="7342358" y="5466593"/>
            <a:ext cx="36525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424141"/>
                </a:solidFill>
                <a:latin typeface="Raleway"/>
                <a:ea typeface="Raleway"/>
                <a:cs typeface="Raleway"/>
                <a:sym typeface="Raleway"/>
              </a:rPr>
              <a:t>Restaurant reviews total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224" name="Shape 224"/>
        <p:cNvGrpSpPr/>
        <p:nvPr/>
      </p:nvGrpSpPr>
      <p:grpSpPr>
        <a:xfrm>
          <a:off x="0" y="0"/>
          <a:ext cx="0" cy="0"/>
          <a:chOff x="0" y="0"/>
          <a:chExt cx="0" cy="0"/>
        </a:xfrm>
      </p:grpSpPr>
      <p:sp>
        <p:nvSpPr>
          <p:cNvPr id="225" name="Google Shape;225;p23"/>
          <p:cNvSpPr txBox="1"/>
          <p:nvPr/>
        </p:nvSpPr>
        <p:spPr>
          <a:xfrm>
            <a:off x="1028700" y="914400"/>
            <a:ext cx="13130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399">
                <a:solidFill>
                  <a:srgbClr val="424141"/>
                </a:solidFill>
                <a:latin typeface="Prata"/>
                <a:ea typeface="Prata"/>
                <a:cs typeface="Prata"/>
                <a:sym typeface="Prata"/>
              </a:rPr>
              <a:t>The Dataset</a:t>
            </a:r>
            <a:endParaRPr/>
          </a:p>
        </p:txBody>
      </p:sp>
      <p:cxnSp>
        <p:nvCxnSpPr>
          <p:cNvPr id="226" name="Google Shape;226;p23"/>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pic>
        <p:nvPicPr>
          <p:cNvPr id="227" name="Google Shape;227;p23"/>
          <p:cNvPicPr preferRelativeResize="0"/>
          <p:nvPr/>
        </p:nvPicPr>
        <p:blipFill>
          <a:blip r:embed="rId3">
            <a:alphaModFix/>
          </a:blip>
          <a:stretch>
            <a:fillRect/>
          </a:stretch>
        </p:blipFill>
        <p:spPr>
          <a:xfrm>
            <a:off x="1028700" y="2590851"/>
            <a:ext cx="16230598" cy="5641336"/>
          </a:xfrm>
          <a:prstGeom prst="rect">
            <a:avLst/>
          </a:prstGeom>
          <a:noFill/>
          <a:ln>
            <a:noFill/>
          </a:ln>
        </p:spPr>
      </p:pic>
      <p:sp>
        <p:nvSpPr>
          <p:cNvPr id="228" name="Google Shape;228;p23"/>
          <p:cNvSpPr txBox="1"/>
          <p:nvPr/>
        </p:nvSpPr>
        <p:spPr>
          <a:xfrm>
            <a:off x="1115875" y="8486775"/>
            <a:ext cx="1623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Prata"/>
                <a:ea typeface="Prata"/>
                <a:cs typeface="Prata"/>
                <a:sym typeface="Prata"/>
              </a:rPr>
              <a:t>Important features:</a:t>
            </a:r>
            <a:r>
              <a:rPr lang="en-US" sz="2400">
                <a:latin typeface="Prata"/>
                <a:ea typeface="Prata"/>
                <a:cs typeface="Prata"/>
                <a:sym typeface="Prata"/>
              </a:rPr>
              <a:t> user_id, business_id, stars_x, attributes, name</a:t>
            </a:r>
            <a:endParaRPr sz="2400">
              <a:latin typeface="Prata"/>
              <a:ea typeface="Prata"/>
              <a:cs typeface="Prata"/>
              <a:sym typeface="Prat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232" name="Shape 232"/>
        <p:cNvGrpSpPr/>
        <p:nvPr/>
      </p:nvGrpSpPr>
      <p:grpSpPr>
        <a:xfrm>
          <a:off x="0" y="0"/>
          <a:ext cx="0" cy="0"/>
          <a:chOff x="0" y="0"/>
          <a:chExt cx="0" cy="0"/>
        </a:xfrm>
      </p:grpSpPr>
      <p:cxnSp>
        <p:nvCxnSpPr>
          <p:cNvPr id="233" name="Google Shape;233;p24"/>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sp>
        <p:nvSpPr>
          <p:cNvPr id="234" name="Google Shape;234;p24"/>
          <p:cNvSpPr txBox="1"/>
          <p:nvPr/>
        </p:nvSpPr>
        <p:spPr>
          <a:xfrm>
            <a:off x="1028700" y="914400"/>
            <a:ext cx="13130700" cy="215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t/>
            </a:r>
            <a:endParaRPr/>
          </a:p>
        </p:txBody>
      </p:sp>
      <p:pic>
        <p:nvPicPr>
          <p:cNvPr id="235" name="Google Shape;235;p24"/>
          <p:cNvPicPr preferRelativeResize="0"/>
          <p:nvPr/>
        </p:nvPicPr>
        <p:blipFill>
          <a:blip r:embed="rId3">
            <a:alphaModFix/>
          </a:blip>
          <a:stretch>
            <a:fillRect/>
          </a:stretch>
        </p:blipFill>
        <p:spPr>
          <a:xfrm>
            <a:off x="7414475" y="2762275"/>
            <a:ext cx="9859000" cy="7163450"/>
          </a:xfrm>
          <a:prstGeom prst="rect">
            <a:avLst/>
          </a:prstGeom>
          <a:noFill/>
          <a:ln>
            <a:noFill/>
          </a:ln>
        </p:spPr>
      </p:pic>
      <p:sp>
        <p:nvSpPr>
          <p:cNvPr id="236" name="Google Shape;236;p24"/>
          <p:cNvSpPr txBox="1"/>
          <p:nvPr/>
        </p:nvSpPr>
        <p:spPr>
          <a:xfrm>
            <a:off x="1028700" y="5605250"/>
            <a:ext cx="6015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Prata"/>
                <a:ea typeface="Prata"/>
                <a:cs typeface="Prata"/>
                <a:sym typeface="Prata"/>
              </a:rPr>
              <a:t>The most </a:t>
            </a:r>
            <a:r>
              <a:rPr lang="en-US" sz="2800">
                <a:latin typeface="Prata"/>
                <a:ea typeface="Prata"/>
                <a:cs typeface="Prata"/>
                <a:sym typeface="Prata"/>
              </a:rPr>
              <a:t>frequent</a:t>
            </a:r>
            <a:r>
              <a:rPr lang="en-US" sz="2800">
                <a:latin typeface="Prata"/>
                <a:ea typeface="Prata"/>
                <a:cs typeface="Prata"/>
                <a:sym typeface="Prata"/>
              </a:rPr>
              <a:t> rating for restaurants in Philadelphia is 4 stars.</a:t>
            </a:r>
            <a:endParaRPr sz="2800">
              <a:latin typeface="Prata"/>
              <a:ea typeface="Prata"/>
              <a:cs typeface="Prata"/>
              <a:sym typeface="Prata"/>
            </a:endParaRPr>
          </a:p>
        </p:txBody>
      </p:sp>
      <p:sp>
        <p:nvSpPr>
          <p:cNvPr id="237" name="Google Shape;237;p24"/>
          <p:cNvSpPr txBox="1"/>
          <p:nvPr/>
        </p:nvSpPr>
        <p:spPr>
          <a:xfrm>
            <a:off x="1028700" y="737075"/>
            <a:ext cx="10836300" cy="1169700"/>
          </a:xfrm>
          <a:prstGeom prst="rect">
            <a:avLst/>
          </a:prstGeom>
          <a:noFill/>
          <a:ln>
            <a:noFill/>
          </a:ln>
        </p:spPr>
        <p:txBody>
          <a:bodyPr anchorCtr="0" anchor="t" bIns="91425" lIns="91425" spcFirstLastPara="1" rIns="91425" wrap="square" tIns="91425">
            <a:spAutoFit/>
          </a:bodyPr>
          <a:lstStyle/>
          <a:p>
            <a:pPr indent="0" lvl="0" marL="0" rtl="0" algn="l">
              <a:lnSpc>
                <a:spcPct val="140006"/>
              </a:lnSpc>
              <a:spcBef>
                <a:spcPts val="0"/>
              </a:spcBef>
              <a:spcAft>
                <a:spcPts val="0"/>
              </a:spcAft>
              <a:buNone/>
            </a:pPr>
            <a:r>
              <a:rPr lang="en-US" sz="6399">
                <a:solidFill>
                  <a:srgbClr val="424141"/>
                </a:solidFill>
                <a:latin typeface="Prata"/>
                <a:ea typeface="Prata"/>
                <a:cs typeface="Prata"/>
                <a:sym typeface="Prata"/>
              </a:rPr>
              <a:t>Ratings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241" name="Shape 241"/>
        <p:cNvGrpSpPr/>
        <p:nvPr/>
      </p:nvGrpSpPr>
      <p:grpSpPr>
        <a:xfrm>
          <a:off x="0" y="0"/>
          <a:ext cx="0" cy="0"/>
          <a:chOff x="0" y="0"/>
          <a:chExt cx="0" cy="0"/>
        </a:xfrm>
      </p:grpSpPr>
      <p:cxnSp>
        <p:nvCxnSpPr>
          <p:cNvPr id="242" name="Google Shape;242;p25"/>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sp>
        <p:nvSpPr>
          <p:cNvPr id="243" name="Google Shape;243;p25"/>
          <p:cNvSpPr txBox="1"/>
          <p:nvPr/>
        </p:nvSpPr>
        <p:spPr>
          <a:xfrm>
            <a:off x="1028700" y="914400"/>
            <a:ext cx="13130700" cy="215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t/>
            </a:r>
            <a:endParaRPr/>
          </a:p>
        </p:txBody>
      </p:sp>
      <p:sp>
        <p:nvSpPr>
          <p:cNvPr id="244" name="Google Shape;244;p25"/>
          <p:cNvSpPr txBox="1"/>
          <p:nvPr/>
        </p:nvSpPr>
        <p:spPr>
          <a:xfrm>
            <a:off x="1028700" y="5364200"/>
            <a:ext cx="6669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Prata"/>
                <a:ea typeface="Prata"/>
                <a:cs typeface="Prata"/>
                <a:sym typeface="Prata"/>
              </a:rPr>
              <a:t>Besides theme analysis key words, no other variables used in </a:t>
            </a:r>
            <a:r>
              <a:rPr lang="en-US" sz="2800">
                <a:latin typeface="Prata"/>
                <a:ea typeface="Prata"/>
                <a:cs typeface="Prata"/>
                <a:sym typeface="Prata"/>
              </a:rPr>
              <a:t>recommendation</a:t>
            </a:r>
            <a:r>
              <a:rPr lang="en-US" sz="2800">
                <a:latin typeface="Prata"/>
                <a:ea typeface="Prata"/>
                <a:cs typeface="Prata"/>
                <a:sym typeface="Prata"/>
              </a:rPr>
              <a:t> have high correlations with each other.</a:t>
            </a:r>
            <a:endParaRPr sz="2800">
              <a:latin typeface="Prata"/>
              <a:ea typeface="Prata"/>
              <a:cs typeface="Prata"/>
              <a:sym typeface="Prata"/>
            </a:endParaRPr>
          </a:p>
        </p:txBody>
      </p:sp>
      <p:sp>
        <p:nvSpPr>
          <p:cNvPr id="245" name="Google Shape;245;p25"/>
          <p:cNvSpPr txBox="1"/>
          <p:nvPr/>
        </p:nvSpPr>
        <p:spPr>
          <a:xfrm>
            <a:off x="1028700" y="737075"/>
            <a:ext cx="10836300" cy="1169700"/>
          </a:xfrm>
          <a:prstGeom prst="rect">
            <a:avLst/>
          </a:prstGeom>
          <a:noFill/>
          <a:ln>
            <a:noFill/>
          </a:ln>
        </p:spPr>
        <p:txBody>
          <a:bodyPr anchorCtr="0" anchor="t" bIns="91425" lIns="91425" spcFirstLastPara="1" rIns="91425" wrap="square" tIns="91425">
            <a:spAutoFit/>
          </a:bodyPr>
          <a:lstStyle/>
          <a:p>
            <a:pPr indent="0" lvl="0" marL="0" rtl="0" algn="l">
              <a:lnSpc>
                <a:spcPct val="140006"/>
              </a:lnSpc>
              <a:spcBef>
                <a:spcPts val="0"/>
              </a:spcBef>
              <a:spcAft>
                <a:spcPts val="0"/>
              </a:spcAft>
              <a:buNone/>
            </a:pPr>
            <a:r>
              <a:rPr lang="en-US" sz="6399">
                <a:solidFill>
                  <a:srgbClr val="424141"/>
                </a:solidFill>
                <a:latin typeface="Prata"/>
                <a:ea typeface="Prata"/>
                <a:cs typeface="Prata"/>
                <a:sym typeface="Prata"/>
              </a:rPr>
              <a:t>Number of Ratings</a:t>
            </a:r>
            <a:endParaRPr/>
          </a:p>
        </p:txBody>
      </p:sp>
      <p:pic>
        <p:nvPicPr>
          <p:cNvPr id="246" name="Google Shape;246;p25"/>
          <p:cNvPicPr preferRelativeResize="0"/>
          <p:nvPr/>
        </p:nvPicPr>
        <p:blipFill>
          <a:blip r:embed="rId3">
            <a:alphaModFix/>
          </a:blip>
          <a:stretch>
            <a:fillRect/>
          </a:stretch>
        </p:blipFill>
        <p:spPr>
          <a:xfrm>
            <a:off x="8133700" y="2715425"/>
            <a:ext cx="9125601" cy="7206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6"/>
          <p:cNvPicPr preferRelativeResize="0"/>
          <p:nvPr/>
        </p:nvPicPr>
        <p:blipFill rotWithShape="1">
          <a:blip r:embed="rId3">
            <a:alphaModFix/>
          </a:blip>
          <a:srcRect b="20079" l="0" r="13307" t="6773"/>
          <a:stretch/>
        </p:blipFill>
        <p:spPr>
          <a:xfrm>
            <a:off x="0" y="0"/>
            <a:ext cx="18288000" cy="10287001"/>
          </a:xfrm>
          <a:prstGeom prst="rect">
            <a:avLst/>
          </a:prstGeom>
          <a:noFill/>
          <a:ln>
            <a:noFill/>
          </a:ln>
        </p:spPr>
      </p:pic>
      <p:sp>
        <p:nvSpPr>
          <p:cNvPr id="252" name="Google Shape;252;p26"/>
          <p:cNvSpPr txBox="1"/>
          <p:nvPr/>
        </p:nvSpPr>
        <p:spPr>
          <a:xfrm>
            <a:off x="1028706" y="8905673"/>
            <a:ext cx="8034300" cy="492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a:solidFill>
                  <a:srgbClr val="F4F1D7"/>
                </a:solidFill>
                <a:latin typeface="Raleway"/>
                <a:ea typeface="Raleway"/>
                <a:cs typeface="Raleway"/>
                <a:sym typeface="Raleway"/>
              </a:rPr>
              <a:t>Intents and interactions.</a:t>
            </a:r>
            <a:r>
              <a:rPr b="0" i="0" lang="en-US" sz="3200" u="none" cap="none" strike="noStrike">
                <a:solidFill>
                  <a:srgbClr val="F4F1D7"/>
                </a:solidFill>
                <a:latin typeface="Raleway"/>
                <a:ea typeface="Raleway"/>
                <a:cs typeface="Raleway"/>
                <a:sym typeface="Raleway"/>
              </a:rPr>
              <a:t> </a:t>
            </a:r>
            <a:endParaRPr/>
          </a:p>
        </p:txBody>
      </p:sp>
      <p:sp>
        <p:nvSpPr>
          <p:cNvPr id="253" name="Google Shape;253;p26"/>
          <p:cNvSpPr txBox="1"/>
          <p:nvPr/>
        </p:nvSpPr>
        <p:spPr>
          <a:xfrm>
            <a:off x="972473" y="6599875"/>
            <a:ext cx="24372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0" u="none" cap="none" strike="noStrike">
                <a:solidFill>
                  <a:srgbClr val="F4F1D7"/>
                </a:solidFill>
                <a:latin typeface="Prata"/>
                <a:ea typeface="Prata"/>
                <a:cs typeface="Prata"/>
                <a:sym typeface="Prata"/>
              </a:rPr>
              <a:t>02</a:t>
            </a:r>
            <a:endParaRPr/>
          </a:p>
        </p:txBody>
      </p:sp>
      <p:cxnSp>
        <p:nvCxnSpPr>
          <p:cNvPr id="254" name="Google Shape;254;p26"/>
          <p:cNvCxnSpPr/>
          <p:nvPr/>
        </p:nvCxnSpPr>
        <p:spPr>
          <a:xfrm>
            <a:off x="972481" y="8676323"/>
            <a:ext cx="16230600" cy="0"/>
          </a:xfrm>
          <a:prstGeom prst="straightConnector1">
            <a:avLst/>
          </a:prstGeom>
          <a:noFill/>
          <a:ln cap="flat" cmpd="sng" w="38100">
            <a:solidFill>
              <a:srgbClr val="F4F1D7"/>
            </a:solidFill>
            <a:prstDash val="solid"/>
            <a:round/>
            <a:headEnd len="sm" w="sm" type="none"/>
            <a:tailEnd len="sm" w="sm" type="none"/>
          </a:ln>
        </p:spPr>
      </p:cxnSp>
      <p:cxnSp>
        <p:nvCxnSpPr>
          <p:cNvPr id="255" name="Google Shape;255;p26"/>
          <p:cNvCxnSpPr/>
          <p:nvPr/>
        </p:nvCxnSpPr>
        <p:spPr>
          <a:xfrm>
            <a:off x="1028700" y="2334530"/>
            <a:ext cx="16230600" cy="0"/>
          </a:xfrm>
          <a:prstGeom prst="straightConnector1">
            <a:avLst/>
          </a:prstGeom>
          <a:noFill/>
          <a:ln cap="flat" cmpd="sng" w="38100">
            <a:solidFill>
              <a:srgbClr val="F4F1D7"/>
            </a:solidFill>
            <a:prstDash val="solid"/>
            <a:round/>
            <a:headEnd len="sm" w="sm" type="none"/>
            <a:tailEnd len="sm" w="sm" type="none"/>
          </a:ln>
        </p:spPr>
      </p:cxnSp>
      <p:sp>
        <p:nvSpPr>
          <p:cNvPr id="256" name="Google Shape;256;p26"/>
          <p:cNvSpPr txBox="1"/>
          <p:nvPr/>
        </p:nvSpPr>
        <p:spPr>
          <a:xfrm>
            <a:off x="3627625" y="6861625"/>
            <a:ext cx="133383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400">
                <a:solidFill>
                  <a:srgbClr val="F4F1D7"/>
                </a:solidFill>
                <a:latin typeface="Prata"/>
                <a:ea typeface="Prata"/>
                <a:cs typeface="Prata"/>
                <a:sym typeface="Prata"/>
              </a:rPr>
              <a:t>The Chatbot &amp; Interactions</a:t>
            </a:r>
            <a:endParaRPr sz="7400">
              <a:solidFill>
                <a:srgbClr val="F4F1D7"/>
              </a:solidFill>
              <a:latin typeface="Prata"/>
              <a:ea typeface="Prata"/>
              <a:cs typeface="Prata"/>
              <a:sym typeface="Prat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260" name="Shape 260"/>
        <p:cNvGrpSpPr/>
        <p:nvPr/>
      </p:nvGrpSpPr>
      <p:grpSpPr>
        <a:xfrm>
          <a:off x="0" y="0"/>
          <a:ext cx="0" cy="0"/>
          <a:chOff x="0" y="0"/>
          <a:chExt cx="0" cy="0"/>
        </a:xfrm>
      </p:grpSpPr>
      <p:sp>
        <p:nvSpPr>
          <p:cNvPr id="261" name="Google Shape;261;p27"/>
          <p:cNvSpPr/>
          <p:nvPr/>
        </p:nvSpPr>
        <p:spPr>
          <a:xfrm>
            <a:off x="1031325" y="2689450"/>
            <a:ext cx="4645500" cy="14229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ata"/>
                <a:ea typeface="Prata"/>
                <a:cs typeface="Prata"/>
                <a:sym typeface="Prata"/>
              </a:rPr>
              <a:t>Leave a review</a:t>
            </a:r>
            <a:endParaRPr sz="2400">
              <a:latin typeface="Prata"/>
              <a:ea typeface="Prata"/>
              <a:cs typeface="Prata"/>
              <a:sym typeface="Prata"/>
            </a:endParaRPr>
          </a:p>
        </p:txBody>
      </p:sp>
      <p:cxnSp>
        <p:nvCxnSpPr>
          <p:cNvPr id="262" name="Google Shape;262;p27"/>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263" name="Google Shape;263;p27"/>
          <p:cNvCxnSpPr/>
          <p:nvPr/>
        </p:nvCxnSpPr>
        <p:spPr>
          <a:xfrm>
            <a:off x="972481" y="8676323"/>
            <a:ext cx="16230600" cy="0"/>
          </a:xfrm>
          <a:prstGeom prst="straightConnector1">
            <a:avLst/>
          </a:prstGeom>
          <a:noFill/>
          <a:ln cap="flat" cmpd="sng" w="38100">
            <a:solidFill>
              <a:srgbClr val="424141"/>
            </a:solidFill>
            <a:prstDash val="solid"/>
            <a:round/>
            <a:headEnd len="sm" w="sm" type="none"/>
            <a:tailEnd len="sm" w="sm" type="none"/>
          </a:ln>
        </p:spPr>
      </p:cxnSp>
      <p:sp>
        <p:nvSpPr>
          <p:cNvPr id="264" name="Google Shape;264;p27"/>
          <p:cNvSpPr txBox="1"/>
          <p:nvPr/>
        </p:nvSpPr>
        <p:spPr>
          <a:xfrm>
            <a:off x="1031300" y="4538975"/>
            <a:ext cx="4645500" cy="969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Use the chatbot to leave a review about a specific restaurant. Adding the review related to your user ID.</a:t>
            </a:r>
            <a:endParaRPr/>
          </a:p>
        </p:txBody>
      </p:sp>
      <p:sp>
        <p:nvSpPr>
          <p:cNvPr id="265" name="Google Shape;265;p27"/>
          <p:cNvSpPr txBox="1"/>
          <p:nvPr/>
        </p:nvSpPr>
        <p:spPr>
          <a:xfrm>
            <a:off x="6821251" y="4538975"/>
            <a:ext cx="46455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Using information such as your own userID, a </a:t>
            </a:r>
            <a:r>
              <a:rPr lang="en-US" sz="2100">
                <a:solidFill>
                  <a:srgbClr val="424141"/>
                </a:solidFill>
                <a:latin typeface="Raleway"/>
                <a:ea typeface="Raleway"/>
                <a:cs typeface="Raleway"/>
                <a:sym typeface="Raleway"/>
              </a:rPr>
              <a:t>unique</a:t>
            </a:r>
            <a:r>
              <a:rPr lang="en-US" sz="2100">
                <a:solidFill>
                  <a:srgbClr val="424141"/>
                </a:solidFill>
                <a:latin typeface="Raleway"/>
                <a:ea typeface="Raleway"/>
                <a:cs typeface="Raleway"/>
                <a:sym typeface="Raleway"/>
              </a:rPr>
              <a:t> </a:t>
            </a:r>
            <a:r>
              <a:rPr lang="en-US" sz="2100">
                <a:solidFill>
                  <a:srgbClr val="424141"/>
                </a:solidFill>
                <a:latin typeface="Raleway"/>
                <a:ea typeface="Raleway"/>
                <a:cs typeface="Raleway"/>
                <a:sym typeface="Raleway"/>
              </a:rPr>
              <a:t>recommendation</a:t>
            </a:r>
            <a:r>
              <a:rPr lang="en-US" sz="2100">
                <a:solidFill>
                  <a:srgbClr val="424141"/>
                </a:solidFill>
                <a:latin typeface="Raleway"/>
                <a:ea typeface="Raleway"/>
                <a:cs typeface="Raleway"/>
                <a:sym typeface="Raleway"/>
              </a:rPr>
              <a:t> will be created for you based on your previous </a:t>
            </a:r>
            <a:r>
              <a:rPr lang="en-US" sz="2100">
                <a:solidFill>
                  <a:srgbClr val="424141"/>
                </a:solidFill>
                <a:latin typeface="Raleway"/>
                <a:ea typeface="Raleway"/>
                <a:cs typeface="Raleway"/>
                <a:sym typeface="Raleway"/>
              </a:rPr>
              <a:t>preferences.</a:t>
            </a:r>
            <a:endParaRPr/>
          </a:p>
        </p:txBody>
      </p:sp>
      <p:sp>
        <p:nvSpPr>
          <p:cNvPr id="266" name="Google Shape;266;p27"/>
          <p:cNvSpPr txBox="1"/>
          <p:nvPr/>
        </p:nvSpPr>
        <p:spPr>
          <a:xfrm>
            <a:off x="12611200" y="4531325"/>
            <a:ext cx="4645500" cy="16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If you are a new user, or are simply looking for a </a:t>
            </a:r>
            <a:r>
              <a:rPr lang="en-US" sz="2100">
                <a:solidFill>
                  <a:srgbClr val="424141"/>
                </a:solidFill>
                <a:latin typeface="Raleway"/>
                <a:ea typeface="Raleway"/>
                <a:cs typeface="Raleway"/>
                <a:sym typeface="Raleway"/>
              </a:rPr>
              <a:t>recommendation</a:t>
            </a:r>
            <a:r>
              <a:rPr lang="en-US" sz="2100">
                <a:solidFill>
                  <a:srgbClr val="424141"/>
                </a:solidFill>
                <a:latin typeface="Raleway"/>
                <a:ea typeface="Raleway"/>
                <a:cs typeface="Raleway"/>
                <a:sym typeface="Raleway"/>
              </a:rPr>
              <a:t> that will appeal to the masses, obtain a general </a:t>
            </a:r>
            <a:r>
              <a:rPr lang="en-US" sz="2100">
                <a:solidFill>
                  <a:srgbClr val="424141"/>
                </a:solidFill>
                <a:latin typeface="Raleway"/>
                <a:ea typeface="Raleway"/>
                <a:cs typeface="Raleway"/>
                <a:sym typeface="Raleway"/>
              </a:rPr>
              <a:t>recommendation</a:t>
            </a:r>
            <a:r>
              <a:rPr lang="en-US" sz="2100">
                <a:solidFill>
                  <a:srgbClr val="424141"/>
                </a:solidFill>
                <a:latin typeface="Raleway"/>
                <a:ea typeface="Raleway"/>
                <a:cs typeface="Raleway"/>
                <a:sym typeface="Raleway"/>
              </a:rPr>
              <a:t> based on desired food genre or meal type.</a:t>
            </a:r>
            <a:endParaRPr/>
          </a:p>
        </p:txBody>
      </p:sp>
      <p:sp>
        <p:nvSpPr>
          <p:cNvPr id="267" name="Google Shape;267;p27"/>
          <p:cNvSpPr txBox="1"/>
          <p:nvPr/>
        </p:nvSpPr>
        <p:spPr>
          <a:xfrm>
            <a:off x="1028700" y="914400"/>
            <a:ext cx="13130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399">
                <a:solidFill>
                  <a:srgbClr val="424141"/>
                </a:solidFill>
                <a:latin typeface="Prata"/>
                <a:ea typeface="Prata"/>
                <a:cs typeface="Prata"/>
                <a:sym typeface="Prata"/>
              </a:rPr>
              <a:t>Focus on Intents</a:t>
            </a:r>
            <a:endParaRPr/>
          </a:p>
        </p:txBody>
      </p:sp>
      <p:sp>
        <p:nvSpPr>
          <p:cNvPr id="268" name="Google Shape;268;p27"/>
          <p:cNvSpPr/>
          <p:nvPr/>
        </p:nvSpPr>
        <p:spPr>
          <a:xfrm>
            <a:off x="6821250" y="2725301"/>
            <a:ext cx="4645500" cy="14229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ata"/>
                <a:ea typeface="Prata"/>
                <a:cs typeface="Prata"/>
                <a:sym typeface="Prata"/>
              </a:rPr>
              <a:t>Recommend</a:t>
            </a:r>
            <a:r>
              <a:rPr lang="en-US" sz="2400">
                <a:latin typeface="Prata"/>
                <a:ea typeface="Prata"/>
                <a:cs typeface="Prata"/>
                <a:sym typeface="Prata"/>
              </a:rPr>
              <a:t> a restaurant for me</a:t>
            </a:r>
            <a:endParaRPr sz="2400">
              <a:latin typeface="Prata"/>
              <a:ea typeface="Prata"/>
              <a:cs typeface="Prata"/>
              <a:sym typeface="Prata"/>
            </a:endParaRPr>
          </a:p>
        </p:txBody>
      </p:sp>
      <p:sp>
        <p:nvSpPr>
          <p:cNvPr id="269" name="Google Shape;269;p27"/>
          <p:cNvSpPr/>
          <p:nvPr/>
        </p:nvSpPr>
        <p:spPr>
          <a:xfrm>
            <a:off x="12611175" y="2721475"/>
            <a:ext cx="4645500" cy="14229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ata"/>
                <a:ea typeface="Prata"/>
                <a:cs typeface="Prata"/>
                <a:sym typeface="Prata"/>
              </a:rPr>
              <a:t>Make a general </a:t>
            </a:r>
            <a:r>
              <a:rPr lang="en-US" sz="2400">
                <a:latin typeface="Prata"/>
                <a:ea typeface="Prata"/>
                <a:cs typeface="Prata"/>
                <a:sym typeface="Prata"/>
              </a:rPr>
              <a:t>recommendation</a:t>
            </a:r>
            <a:r>
              <a:rPr lang="en-US" sz="2400">
                <a:latin typeface="Prata"/>
                <a:ea typeface="Prata"/>
                <a:cs typeface="Prata"/>
                <a:sym typeface="Prata"/>
              </a:rPr>
              <a:t> </a:t>
            </a:r>
            <a:endParaRPr sz="2400">
              <a:latin typeface="Prata"/>
              <a:ea typeface="Prata"/>
              <a:cs typeface="Prata"/>
              <a:sym typeface="Prat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273" name="Shape 273"/>
        <p:cNvGrpSpPr/>
        <p:nvPr/>
      </p:nvGrpSpPr>
      <p:grpSpPr>
        <a:xfrm>
          <a:off x="0" y="0"/>
          <a:ext cx="0" cy="0"/>
          <a:chOff x="0" y="0"/>
          <a:chExt cx="0" cy="0"/>
        </a:xfrm>
      </p:grpSpPr>
      <p:sp>
        <p:nvSpPr>
          <p:cNvPr id="274" name="Google Shape;274;p28"/>
          <p:cNvSpPr txBox="1"/>
          <p:nvPr/>
        </p:nvSpPr>
        <p:spPr>
          <a:xfrm>
            <a:off x="1028700" y="914400"/>
            <a:ext cx="13130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399">
                <a:solidFill>
                  <a:srgbClr val="424141"/>
                </a:solidFill>
                <a:latin typeface="Prata"/>
                <a:ea typeface="Prata"/>
                <a:cs typeface="Prata"/>
                <a:sym typeface="Prata"/>
              </a:rPr>
              <a:t>Leave a Review</a:t>
            </a:r>
            <a:endParaRPr/>
          </a:p>
        </p:txBody>
      </p:sp>
      <p:sp>
        <p:nvSpPr>
          <p:cNvPr id="275" name="Google Shape;275;p28"/>
          <p:cNvSpPr txBox="1"/>
          <p:nvPr/>
        </p:nvSpPr>
        <p:spPr>
          <a:xfrm>
            <a:off x="1224875" y="2406814"/>
            <a:ext cx="10112700" cy="7090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lang="en-US" sz="2400">
                <a:solidFill>
                  <a:srgbClr val="424141"/>
                </a:solidFill>
                <a:latin typeface="Prata"/>
                <a:ea typeface="Prata"/>
                <a:cs typeface="Prata"/>
                <a:sym typeface="Prata"/>
              </a:rPr>
              <a:t>Sample Utterances:</a:t>
            </a:r>
            <a:endParaRPr b="1"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Leave a Review</a:t>
            </a:r>
            <a:endParaRPr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Review a Restaurant</a:t>
            </a:r>
            <a:endParaRPr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Roast a Restaurant </a:t>
            </a:r>
            <a:endParaRPr sz="2400">
              <a:solidFill>
                <a:srgbClr val="424141"/>
              </a:solidFill>
              <a:latin typeface="Prata"/>
              <a:ea typeface="Prata"/>
              <a:cs typeface="Prata"/>
              <a:sym typeface="Prata"/>
            </a:endParaRPr>
          </a:p>
          <a:p>
            <a:pPr indent="-381000" lvl="0" marL="91440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Review</a:t>
            </a:r>
            <a:endParaRPr sz="2400">
              <a:solidFill>
                <a:srgbClr val="424141"/>
              </a:solidFill>
              <a:latin typeface="Prata"/>
              <a:ea typeface="Prata"/>
              <a:cs typeface="Prata"/>
              <a:sym typeface="Prata"/>
            </a:endParaRPr>
          </a:p>
          <a:p>
            <a:pPr indent="0" lvl="0" marL="0" marR="0" rtl="0" algn="l">
              <a:lnSpc>
                <a:spcPct val="139958"/>
              </a:lnSpc>
              <a:spcBef>
                <a:spcPts val="0"/>
              </a:spcBef>
              <a:spcAft>
                <a:spcPts val="0"/>
              </a:spcAft>
              <a:buNone/>
            </a:pPr>
            <a:r>
              <a:rPr b="1" lang="en-US" sz="2400">
                <a:solidFill>
                  <a:srgbClr val="424141"/>
                </a:solidFill>
                <a:latin typeface="Prata"/>
                <a:ea typeface="Prata"/>
                <a:cs typeface="Prata"/>
                <a:sym typeface="Prata"/>
              </a:rPr>
              <a:t>Slots Needed:</a:t>
            </a:r>
            <a:endParaRPr b="1"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What is your user_ID?</a:t>
            </a:r>
            <a:endParaRPr sz="2400">
              <a:solidFill>
                <a:srgbClr val="424141"/>
              </a:solidFill>
              <a:latin typeface="Prata"/>
              <a:ea typeface="Prata"/>
              <a:cs typeface="Prata"/>
              <a:sym typeface="Prata"/>
            </a:endParaRPr>
          </a:p>
          <a:p>
            <a:pPr indent="-381000" lvl="1" marL="1371600" marR="0" rtl="0" algn="l">
              <a:lnSpc>
                <a:spcPct val="139958"/>
              </a:lnSpc>
              <a:spcBef>
                <a:spcPts val="0"/>
              </a:spcBef>
              <a:spcAft>
                <a:spcPts val="0"/>
              </a:spcAft>
              <a:buClr>
                <a:srgbClr val="424141"/>
              </a:buClr>
              <a:buSzPts val="2400"/>
              <a:buFont typeface="Prata"/>
              <a:buChar char="➢"/>
            </a:pPr>
            <a:r>
              <a:rPr lang="en-US" sz="2400">
                <a:solidFill>
                  <a:srgbClr val="F4F1D7"/>
                </a:solidFill>
                <a:highlight>
                  <a:srgbClr val="191919"/>
                </a:highlight>
                <a:latin typeface="Prata"/>
                <a:ea typeface="Prata"/>
                <a:cs typeface="Prata"/>
                <a:sym typeface="Prata"/>
              </a:rPr>
              <a:t>User_ID</a:t>
            </a:r>
            <a:r>
              <a:rPr lang="en-US" sz="2400">
                <a:solidFill>
                  <a:srgbClr val="424141"/>
                </a:solidFill>
                <a:latin typeface="Prata"/>
                <a:ea typeface="Prata"/>
                <a:cs typeface="Prata"/>
                <a:sym typeface="Prata"/>
              </a:rPr>
              <a:t> from AMAZON.AlphaNumeric</a:t>
            </a:r>
            <a:endParaRPr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On a scale of 1-5 how much did you like this restaurant?</a:t>
            </a:r>
            <a:endParaRPr sz="2400">
              <a:solidFill>
                <a:srgbClr val="424141"/>
              </a:solidFill>
              <a:latin typeface="Prata"/>
              <a:ea typeface="Prata"/>
              <a:cs typeface="Prata"/>
              <a:sym typeface="Prata"/>
            </a:endParaRPr>
          </a:p>
          <a:p>
            <a:pPr indent="-381000" lvl="1" marL="1371600" marR="0" rtl="0" algn="l">
              <a:lnSpc>
                <a:spcPct val="139958"/>
              </a:lnSpc>
              <a:spcBef>
                <a:spcPts val="0"/>
              </a:spcBef>
              <a:spcAft>
                <a:spcPts val="0"/>
              </a:spcAft>
              <a:buClr>
                <a:srgbClr val="424141"/>
              </a:buClr>
              <a:buSzPts val="2400"/>
              <a:buFont typeface="Prata"/>
              <a:buChar char="➢"/>
            </a:pPr>
            <a:r>
              <a:rPr lang="en-US" sz="2400">
                <a:solidFill>
                  <a:srgbClr val="F4F1D7"/>
                </a:solidFill>
                <a:highlight>
                  <a:srgbClr val="191919"/>
                </a:highlight>
                <a:latin typeface="Prata"/>
                <a:ea typeface="Prata"/>
                <a:cs typeface="Prata"/>
                <a:sym typeface="Prata"/>
              </a:rPr>
              <a:t>Review</a:t>
            </a:r>
            <a:r>
              <a:rPr lang="en-US" sz="2400">
                <a:solidFill>
                  <a:srgbClr val="424141"/>
                </a:solidFill>
                <a:latin typeface="Prata"/>
                <a:ea typeface="Prata"/>
                <a:cs typeface="Prata"/>
                <a:sym typeface="Prata"/>
              </a:rPr>
              <a:t> from </a:t>
            </a:r>
            <a:r>
              <a:rPr lang="en-US" sz="2400">
                <a:solidFill>
                  <a:srgbClr val="424141"/>
                </a:solidFill>
                <a:latin typeface="Prata"/>
                <a:ea typeface="Prata"/>
                <a:cs typeface="Prata"/>
                <a:sym typeface="Prata"/>
              </a:rPr>
              <a:t>AMAZON.AlphaNumeric</a:t>
            </a:r>
            <a:endParaRPr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Which restaurant is this review for?</a:t>
            </a:r>
            <a:endParaRPr sz="2400">
              <a:solidFill>
                <a:srgbClr val="424141"/>
              </a:solidFill>
              <a:latin typeface="Prata"/>
              <a:ea typeface="Prata"/>
              <a:cs typeface="Prata"/>
              <a:sym typeface="Prata"/>
            </a:endParaRPr>
          </a:p>
          <a:p>
            <a:pPr indent="-381000" lvl="1" marL="1371600" rtl="0" algn="l">
              <a:lnSpc>
                <a:spcPct val="139958"/>
              </a:lnSpc>
              <a:spcBef>
                <a:spcPts val="0"/>
              </a:spcBef>
              <a:spcAft>
                <a:spcPts val="0"/>
              </a:spcAft>
              <a:buClr>
                <a:srgbClr val="424141"/>
              </a:buClr>
              <a:buSzPts val="2400"/>
              <a:buFont typeface="Prata"/>
              <a:buChar char="➢"/>
            </a:pPr>
            <a:r>
              <a:rPr lang="en-US" sz="2400">
                <a:solidFill>
                  <a:srgbClr val="F4F1D7"/>
                </a:solidFill>
                <a:highlight>
                  <a:srgbClr val="191919"/>
                </a:highlight>
                <a:latin typeface="Prata"/>
                <a:ea typeface="Prata"/>
                <a:cs typeface="Prata"/>
                <a:sym typeface="Prata"/>
              </a:rPr>
              <a:t>Restaurant_Name</a:t>
            </a:r>
            <a:r>
              <a:rPr lang="en-US" sz="2400">
                <a:solidFill>
                  <a:srgbClr val="424141"/>
                </a:solidFill>
                <a:latin typeface="Prata"/>
                <a:ea typeface="Prata"/>
                <a:cs typeface="Prata"/>
                <a:sym typeface="Prata"/>
              </a:rPr>
              <a:t>  from AMAZON AlphaNumeric</a:t>
            </a:r>
            <a:endParaRPr sz="2400">
              <a:solidFill>
                <a:srgbClr val="424141"/>
              </a:solidFill>
              <a:latin typeface="Prata"/>
              <a:ea typeface="Prata"/>
              <a:cs typeface="Prata"/>
              <a:sym typeface="Prata"/>
            </a:endParaRPr>
          </a:p>
          <a:p>
            <a:pPr indent="-381000" lvl="0" marL="91440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What date is your review for?</a:t>
            </a:r>
            <a:endParaRPr sz="2400">
              <a:solidFill>
                <a:srgbClr val="424141"/>
              </a:solidFill>
              <a:latin typeface="Prata"/>
              <a:ea typeface="Prata"/>
              <a:cs typeface="Prata"/>
              <a:sym typeface="Prata"/>
            </a:endParaRPr>
          </a:p>
          <a:p>
            <a:pPr indent="-381000" lvl="1" marL="1371600" rtl="0" algn="l">
              <a:lnSpc>
                <a:spcPct val="139958"/>
              </a:lnSpc>
              <a:spcBef>
                <a:spcPts val="0"/>
              </a:spcBef>
              <a:spcAft>
                <a:spcPts val="0"/>
              </a:spcAft>
              <a:buClr>
                <a:srgbClr val="424141"/>
              </a:buClr>
              <a:buSzPts val="2400"/>
              <a:buFont typeface="Prata"/>
              <a:buChar char="➢"/>
            </a:pPr>
            <a:r>
              <a:rPr lang="en-US" sz="2400">
                <a:solidFill>
                  <a:srgbClr val="F4F1D7"/>
                </a:solidFill>
                <a:highlight>
                  <a:srgbClr val="191919"/>
                </a:highlight>
                <a:latin typeface="Prata"/>
                <a:ea typeface="Prata"/>
                <a:cs typeface="Prata"/>
                <a:sym typeface="Prata"/>
              </a:rPr>
              <a:t>Date</a:t>
            </a:r>
            <a:r>
              <a:rPr lang="en-US" sz="2400">
                <a:solidFill>
                  <a:srgbClr val="424141"/>
                </a:solidFill>
                <a:latin typeface="Prata"/>
                <a:ea typeface="Prata"/>
                <a:cs typeface="Prata"/>
                <a:sym typeface="Prata"/>
              </a:rPr>
              <a:t>  from AMAZON Date</a:t>
            </a:r>
            <a:endParaRPr sz="2400">
              <a:solidFill>
                <a:srgbClr val="424141"/>
              </a:solidFill>
              <a:latin typeface="Prata"/>
              <a:ea typeface="Prata"/>
              <a:cs typeface="Prata"/>
              <a:sym typeface="Prata"/>
            </a:endParaRPr>
          </a:p>
        </p:txBody>
      </p:sp>
      <p:cxnSp>
        <p:nvCxnSpPr>
          <p:cNvPr id="276" name="Google Shape;276;p28"/>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277" name="Google Shape;277;p28"/>
          <p:cNvCxnSpPr/>
          <p:nvPr/>
        </p:nvCxnSpPr>
        <p:spPr>
          <a:xfrm>
            <a:off x="1028706" y="9569898"/>
            <a:ext cx="16230600" cy="0"/>
          </a:xfrm>
          <a:prstGeom prst="straightConnector1">
            <a:avLst/>
          </a:prstGeom>
          <a:noFill/>
          <a:ln cap="flat" cmpd="sng" w="38100">
            <a:solidFill>
              <a:srgbClr val="424141"/>
            </a:solidFill>
            <a:prstDash val="solid"/>
            <a:round/>
            <a:headEnd len="sm" w="sm" type="none"/>
            <a:tailEnd len="sm" w="sm" type="none"/>
          </a:ln>
        </p:spPr>
      </p:cxnSp>
      <p:pic>
        <p:nvPicPr>
          <p:cNvPr id="278" name="Google Shape;278;p28"/>
          <p:cNvPicPr preferRelativeResize="0"/>
          <p:nvPr/>
        </p:nvPicPr>
        <p:blipFill>
          <a:blip r:embed="rId3">
            <a:alphaModFix/>
          </a:blip>
          <a:stretch>
            <a:fillRect/>
          </a:stretch>
        </p:blipFill>
        <p:spPr>
          <a:xfrm>
            <a:off x="11975174" y="2572637"/>
            <a:ext cx="5131551" cy="675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282" name="Shape 282"/>
        <p:cNvGrpSpPr/>
        <p:nvPr/>
      </p:nvGrpSpPr>
      <p:grpSpPr>
        <a:xfrm>
          <a:off x="0" y="0"/>
          <a:ext cx="0" cy="0"/>
          <a:chOff x="0" y="0"/>
          <a:chExt cx="0" cy="0"/>
        </a:xfrm>
      </p:grpSpPr>
      <p:sp>
        <p:nvSpPr>
          <p:cNvPr id="283" name="Google Shape;283;p29"/>
          <p:cNvSpPr txBox="1"/>
          <p:nvPr/>
        </p:nvSpPr>
        <p:spPr>
          <a:xfrm>
            <a:off x="1028700" y="914400"/>
            <a:ext cx="15125700" cy="923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000">
                <a:solidFill>
                  <a:srgbClr val="424141"/>
                </a:solidFill>
                <a:latin typeface="Prata"/>
                <a:ea typeface="Prata"/>
                <a:cs typeface="Prata"/>
                <a:sym typeface="Prata"/>
              </a:rPr>
              <a:t>Interaction with MySQL and S3 Bucket</a:t>
            </a:r>
            <a:endParaRPr sz="6000"/>
          </a:p>
        </p:txBody>
      </p:sp>
      <p:cxnSp>
        <p:nvCxnSpPr>
          <p:cNvPr id="284" name="Google Shape;284;p29"/>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285" name="Google Shape;285;p29"/>
          <p:cNvCxnSpPr/>
          <p:nvPr/>
        </p:nvCxnSpPr>
        <p:spPr>
          <a:xfrm>
            <a:off x="1028706" y="9569898"/>
            <a:ext cx="16230600" cy="0"/>
          </a:xfrm>
          <a:prstGeom prst="straightConnector1">
            <a:avLst/>
          </a:prstGeom>
          <a:noFill/>
          <a:ln cap="flat" cmpd="sng" w="38100">
            <a:solidFill>
              <a:srgbClr val="424141"/>
            </a:solidFill>
            <a:prstDash val="solid"/>
            <a:round/>
            <a:headEnd len="sm" w="sm" type="none"/>
            <a:tailEnd len="sm" w="sm" type="none"/>
          </a:ln>
        </p:spPr>
      </p:cxnSp>
      <p:sp>
        <p:nvSpPr>
          <p:cNvPr id="286" name="Google Shape;286;p29"/>
          <p:cNvSpPr/>
          <p:nvPr/>
        </p:nvSpPr>
        <p:spPr>
          <a:xfrm>
            <a:off x="5024088" y="4573800"/>
            <a:ext cx="3582000" cy="11394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ata"/>
                <a:ea typeface="Prata"/>
                <a:cs typeface="Prata"/>
                <a:sym typeface="Prata"/>
              </a:rPr>
              <a:t>Lambda Function</a:t>
            </a:r>
            <a:endParaRPr sz="2400">
              <a:latin typeface="Prata"/>
              <a:ea typeface="Prata"/>
              <a:cs typeface="Prata"/>
              <a:sym typeface="Prata"/>
            </a:endParaRPr>
          </a:p>
        </p:txBody>
      </p:sp>
      <p:sp>
        <p:nvSpPr>
          <p:cNvPr id="287" name="Google Shape;287;p29"/>
          <p:cNvSpPr txBox="1"/>
          <p:nvPr/>
        </p:nvSpPr>
        <p:spPr>
          <a:xfrm>
            <a:off x="663825" y="6884825"/>
            <a:ext cx="35820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Here we collect our users review information </a:t>
            </a:r>
            <a:endParaRPr/>
          </a:p>
        </p:txBody>
      </p:sp>
      <p:sp>
        <p:nvSpPr>
          <p:cNvPr id="288" name="Google Shape;288;p29"/>
          <p:cNvSpPr txBox="1"/>
          <p:nvPr/>
        </p:nvSpPr>
        <p:spPr>
          <a:xfrm>
            <a:off x="5024100" y="6833500"/>
            <a:ext cx="35820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The lambda </a:t>
            </a:r>
            <a:r>
              <a:rPr lang="en-US" sz="2100">
                <a:solidFill>
                  <a:srgbClr val="424141"/>
                </a:solidFill>
                <a:latin typeface="Raleway"/>
                <a:ea typeface="Raleway"/>
                <a:cs typeface="Raleway"/>
                <a:sym typeface="Raleway"/>
              </a:rPr>
              <a:t>functions</a:t>
            </a:r>
            <a:r>
              <a:rPr lang="en-US" sz="2100">
                <a:solidFill>
                  <a:srgbClr val="424141"/>
                </a:solidFill>
                <a:latin typeface="Raleway"/>
                <a:ea typeface="Raleway"/>
                <a:cs typeface="Raleway"/>
                <a:sym typeface="Raleway"/>
              </a:rPr>
              <a:t> handles the interactions between the Lex Bot and the csv in s3</a:t>
            </a:r>
            <a:endParaRPr/>
          </a:p>
        </p:txBody>
      </p:sp>
      <p:sp>
        <p:nvSpPr>
          <p:cNvPr id="289" name="Google Shape;289;p29"/>
          <p:cNvSpPr txBox="1"/>
          <p:nvPr/>
        </p:nvSpPr>
        <p:spPr>
          <a:xfrm>
            <a:off x="9607575" y="6884825"/>
            <a:ext cx="3358800" cy="969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Our bucket that holds </a:t>
            </a:r>
            <a:r>
              <a:rPr lang="en-US" sz="2100">
                <a:solidFill>
                  <a:srgbClr val="424141"/>
                </a:solidFill>
                <a:latin typeface="Raleway"/>
                <a:ea typeface="Raleway"/>
                <a:cs typeface="Raleway"/>
                <a:sym typeface="Raleway"/>
              </a:rPr>
              <a:t>information</a:t>
            </a:r>
            <a:r>
              <a:rPr lang="en-US" sz="2100">
                <a:solidFill>
                  <a:srgbClr val="424141"/>
                </a:solidFill>
                <a:latin typeface="Raleway"/>
                <a:ea typeface="Raleway"/>
                <a:cs typeface="Raleway"/>
                <a:sym typeface="Raleway"/>
              </a:rPr>
              <a:t> about our users reviews</a:t>
            </a:r>
            <a:endParaRPr/>
          </a:p>
        </p:txBody>
      </p:sp>
      <p:sp>
        <p:nvSpPr>
          <p:cNvPr id="290" name="Google Shape;290;p29"/>
          <p:cNvSpPr/>
          <p:nvPr/>
        </p:nvSpPr>
        <p:spPr>
          <a:xfrm>
            <a:off x="9384375" y="4573800"/>
            <a:ext cx="3582000" cy="11394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Prata"/>
                <a:ea typeface="Prata"/>
                <a:cs typeface="Prata"/>
                <a:sym typeface="Prata"/>
              </a:rPr>
              <a:t>S3</a:t>
            </a:r>
            <a:endParaRPr sz="2400">
              <a:latin typeface="Prata"/>
              <a:ea typeface="Prata"/>
              <a:cs typeface="Prata"/>
              <a:sym typeface="Prata"/>
            </a:endParaRPr>
          </a:p>
        </p:txBody>
      </p:sp>
      <p:sp>
        <p:nvSpPr>
          <p:cNvPr id="291" name="Google Shape;291;p29"/>
          <p:cNvSpPr/>
          <p:nvPr/>
        </p:nvSpPr>
        <p:spPr>
          <a:xfrm>
            <a:off x="663829" y="4594938"/>
            <a:ext cx="3582000" cy="10971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Prata"/>
                <a:ea typeface="Prata"/>
                <a:cs typeface="Prata"/>
                <a:sym typeface="Prata"/>
              </a:rPr>
              <a:t>Lex Bot</a:t>
            </a:r>
            <a:endParaRPr sz="2400">
              <a:latin typeface="Prata"/>
              <a:ea typeface="Prata"/>
              <a:cs typeface="Prata"/>
              <a:sym typeface="Prata"/>
            </a:endParaRPr>
          </a:p>
        </p:txBody>
      </p:sp>
      <p:sp>
        <p:nvSpPr>
          <p:cNvPr id="292" name="Google Shape;292;p29"/>
          <p:cNvSpPr/>
          <p:nvPr/>
        </p:nvSpPr>
        <p:spPr>
          <a:xfrm>
            <a:off x="13964216" y="4594938"/>
            <a:ext cx="3582000" cy="10971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ata"/>
                <a:ea typeface="Prata"/>
                <a:cs typeface="Prata"/>
                <a:sym typeface="Prata"/>
              </a:rPr>
              <a:t>CSV</a:t>
            </a:r>
            <a:endParaRPr sz="2400">
              <a:latin typeface="Prata"/>
              <a:ea typeface="Prata"/>
              <a:cs typeface="Prata"/>
              <a:sym typeface="Prata"/>
            </a:endParaRPr>
          </a:p>
        </p:txBody>
      </p:sp>
      <p:cxnSp>
        <p:nvCxnSpPr>
          <p:cNvPr id="293" name="Google Shape;293;p29"/>
          <p:cNvCxnSpPr>
            <a:stCxn id="291" idx="3"/>
            <a:endCxn id="286" idx="1"/>
          </p:cNvCxnSpPr>
          <p:nvPr/>
        </p:nvCxnSpPr>
        <p:spPr>
          <a:xfrm>
            <a:off x="4245829" y="5143488"/>
            <a:ext cx="778200" cy="0"/>
          </a:xfrm>
          <a:prstGeom prst="straightConnector1">
            <a:avLst/>
          </a:prstGeom>
          <a:noFill/>
          <a:ln cap="flat" cmpd="sng" w="28575">
            <a:solidFill>
              <a:srgbClr val="727171"/>
            </a:solidFill>
            <a:prstDash val="solid"/>
            <a:round/>
            <a:headEnd len="med" w="med" type="none"/>
            <a:tailEnd len="med" w="med" type="triangle"/>
          </a:ln>
        </p:spPr>
      </p:cxnSp>
      <p:cxnSp>
        <p:nvCxnSpPr>
          <p:cNvPr id="294" name="Google Shape;294;p29"/>
          <p:cNvCxnSpPr>
            <a:stCxn id="286" idx="3"/>
            <a:endCxn id="290" idx="1"/>
          </p:cNvCxnSpPr>
          <p:nvPr/>
        </p:nvCxnSpPr>
        <p:spPr>
          <a:xfrm>
            <a:off x="8606088" y="5143500"/>
            <a:ext cx="778200" cy="0"/>
          </a:xfrm>
          <a:prstGeom prst="straightConnector1">
            <a:avLst/>
          </a:prstGeom>
          <a:noFill/>
          <a:ln cap="flat" cmpd="sng" w="28575">
            <a:solidFill>
              <a:srgbClr val="727171"/>
            </a:solidFill>
            <a:prstDash val="solid"/>
            <a:round/>
            <a:headEnd len="med" w="med" type="none"/>
            <a:tailEnd len="med" w="med" type="triangle"/>
          </a:ln>
        </p:spPr>
      </p:cxnSp>
      <p:cxnSp>
        <p:nvCxnSpPr>
          <p:cNvPr id="295" name="Google Shape;295;p29"/>
          <p:cNvCxnSpPr>
            <a:stCxn id="290" idx="3"/>
            <a:endCxn id="292" idx="1"/>
          </p:cNvCxnSpPr>
          <p:nvPr/>
        </p:nvCxnSpPr>
        <p:spPr>
          <a:xfrm>
            <a:off x="12966375" y="5143500"/>
            <a:ext cx="997800" cy="0"/>
          </a:xfrm>
          <a:prstGeom prst="straightConnector1">
            <a:avLst/>
          </a:prstGeom>
          <a:noFill/>
          <a:ln cap="flat" cmpd="sng" w="28575">
            <a:solidFill>
              <a:srgbClr val="727171"/>
            </a:solidFill>
            <a:prstDash val="solid"/>
            <a:round/>
            <a:headEnd len="med" w="med" type="none"/>
            <a:tailEnd len="med" w="med" type="triangle"/>
          </a:ln>
        </p:spPr>
      </p:cxnSp>
      <p:sp>
        <p:nvSpPr>
          <p:cNvPr id="296" name="Google Shape;296;p29"/>
          <p:cNvSpPr txBox="1"/>
          <p:nvPr/>
        </p:nvSpPr>
        <p:spPr>
          <a:xfrm>
            <a:off x="14187425" y="6833500"/>
            <a:ext cx="33588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The CSV that is updated by the lambda </a:t>
            </a:r>
            <a:r>
              <a:rPr lang="en-US" sz="2100">
                <a:solidFill>
                  <a:srgbClr val="424141"/>
                </a:solidFill>
                <a:latin typeface="Raleway"/>
                <a:ea typeface="Raleway"/>
                <a:cs typeface="Raleway"/>
                <a:sym typeface="Raleway"/>
              </a:rPr>
              <a:t>function with our users most recent review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300" name="Shape 300"/>
        <p:cNvGrpSpPr/>
        <p:nvPr/>
      </p:nvGrpSpPr>
      <p:grpSpPr>
        <a:xfrm>
          <a:off x="0" y="0"/>
          <a:ext cx="0" cy="0"/>
          <a:chOff x="0" y="0"/>
          <a:chExt cx="0" cy="0"/>
        </a:xfrm>
      </p:grpSpPr>
      <p:sp>
        <p:nvSpPr>
          <p:cNvPr id="301" name="Google Shape;301;p30"/>
          <p:cNvSpPr txBox="1"/>
          <p:nvPr/>
        </p:nvSpPr>
        <p:spPr>
          <a:xfrm>
            <a:off x="1028700" y="914400"/>
            <a:ext cx="13130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399">
                <a:solidFill>
                  <a:srgbClr val="424141"/>
                </a:solidFill>
                <a:latin typeface="Prata"/>
                <a:ea typeface="Prata"/>
                <a:cs typeface="Prata"/>
                <a:sym typeface="Prata"/>
              </a:rPr>
              <a:t>Recommend</a:t>
            </a:r>
            <a:r>
              <a:rPr lang="en-US" sz="6399">
                <a:solidFill>
                  <a:srgbClr val="424141"/>
                </a:solidFill>
                <a:latin typeface="Prata"/>
                <a:ea typeface="Prata"/>
                <a:cs typeface="Prata"/>
                <a:sym typeface="Prata"/>
              </a:rPr>
              <a:t> a Restaurant for Me</a:t>
            </a:r>
            <a:endParaRPr/>
          </a:p>
        </p:txBody>
      </p:sp>
      <p:sp>
        <p:nvSpPr>
          <p:cNvPr id="302" name="Google Shape;302;p30"/>
          <p:cNvSpPr txBox="1"/>
          <p:nvPr/>
        </p:nvSpPr>
        <p:spPr>
          <a:xfrm>
            <a:off x="1128750" y="2769751"/>
            <a:ext cx="10112700" cy="45057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lang="en-US" sz="2400">
                <a:solidFill>
                  <a:srgbClr val="424141"/>
                </a:solidFill>
                <a:latin typeface="Prata"/>
                <a:ea typeface="Prata"/>
                <a:cs typeface="Prata"/>
                <a:sym typeface="Prata"/>
              </a:rPr>
              <a:t>Sample Utterances:</a:t>
            </a:r>
            <a:endParaRPr b="1"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Where should I eat this time</a:t>
            </a:r>
            <a:endParaRPr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What can you recommend for me</a:t>
            </a:r>
            <a:endParaRPr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What would I like</a:t>
            </a:r>
            <a:endParaRPr sz="2400">
              <a:solidFill>
                <a:srgbClr val="424141"/>
              </a:solidFill>
              <a:latin typeface="Prata"/>
              <a:ea typeface="Prata"/>
              <a:cs typeface="Prata"/>
              <a:sym typeface="Prata"/>
            </a:endParaRPr>
          </a:p>
          <a:p>
            <a:pPr indent="0" lvl="0" marL="0" marR="0" rtl="0" algn="l">
              <a:lnSpc>
                <a:spcPct val="139958"/>
              </a:lnSpc>
              <a:spcBef>
                <a:spcPts val="0"/>
              </a:spcBef>
              <a:spcAft>
                <a:spcPts val="0"/>
              </a:spcAft>
              <a:buNone/>
            </a:pPr>
            <a:r>
              <a:t/>
            </a:r>
            <a:endParaRPr sz="2400">
              <a:solidFill>
                <a:srgbClr val="424141"/>
              </a:solidFill>
              <a:latin typeface="Prata"/>
              <a:ea typeface="Prata"/>
              <a:cs typeface="Prata"/>
              <a:sym typeface="Prata"/>
            </a:endParaRPr>
          </a:p>
          <a:p>
            <a:pPr indent="0" lvl="0" marL="0" marR="0" rtl="0" algn="l">
              <a:lnSpc>
                <a:spcPct val="139958"/>
              </a:lnSpc>
              <a:spcBef>
                <a:spcPts val="0"/>
              </a:spcBef>
              <a:spcAft>
                <a:spcPts val="0"/>
              </a:spcAft>
              <a:buNone/>
            </a:pPr>
            <a:r>
              <a:rPr b="1" lang="en-US" sz="2400">
                <a:solidFill>
                  <a:srgbClr val="424141"/>
                </a:solidFill>
                <a:latin typeface="Prata"/>
                <a:ea typeface="Prata"/>
                <a:cs typeface="Prata"/>
                <a:sym typeface="Prata"/>
              </a:rPr>
              <a:t>Slots Needed:</a:t>
            </a:r>
            <a:endParaRPr b="1"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I am happy to help. What is your user_id?</a:t>
            </a:r>
            <a:endParaRPr sz="2400">
              <a:solidFill>
                <a:srgbClr val="424141"/>
              </a:solidFill>
              <a:latin typeface="Prata"/>
              <a:ea typeface="Prata"/>
              <a:cs typeface="Prata"/>
              <a:sym typeface="Prata"/>
            </a:endParaRPr>
          </a:p>
          <a:p>
            <a:pPr indent="-381000" lvl="1" marL="1371600" marR="0" rtl="0" algn="l">
              <a:lnSpc>
                <a:spcPct val="139958"/>
              </a:lnSpc>
              <a:spcBef>
                <a:spcPts val="0"/>
              </a:spcBef>
              <a:spcAft>
                <a:spcPts val="0"/>
              </a:spcAft>
              <a:buClr>
                <a:srgbClr val="424141"/>
              </a:buClr>
              <a:buSzPts val="2400"/>
              <a:buFont typeface="Prata"/>
              <a:buChar char="➢"/>
            </a:pPr>
            <a:r>
              <a:rPr lang="en-US" sz="2400">
                <a:solidFill>
                  <a:srgbClr val="F4F1D7"/>
                </a:solidFill>
                <a:highlight>
                  <a:srgbClr val="191919"/>
                </a:highlight>
                <a:latin typeface="Prata"/>
                <a:ea typeface="Prata"/>
                <a:cs typeface="Prata"/>
                <a:sym typeface="Prata"/>
              </a:rPr>
              <a:t>user_id</a:t>
            </a:r>
            <a:r>
              <a:rPr lang="en-US" sz="2400">
                <a:solidFill>
                  <a:srgbClr val="424141"/>
                </a:solidFill>
                <a:latin typeface="Prata"/>
                <a:ea typeface="Prata"/>
                <a:cs typeface="Prata"/>
                <a:sym typeface="Prata"/>
              </a:rPr>
              <a:t> from AMAZON.AlphaNumeric</a:t>
            </a:r>
            <a:endParaRPr sz="2400">
              <a:solidFill>
                <a:srgbClr val="424141"/>
              </a:solidFill>
              <a:latin typeface="Prata"/>
              <a:ea typeface="Prata"/>
              <a:cs typeface="Prata"/>
              <a:sym typeface="Prata"/>
            </a:endParaRPr>
          </a:p>
          <a:p>
            <a:pPr indent="0" lvl="0" marL="0" marR="0" rtl="0" algn="l">
              <a:lnSpc>
                <a:spcPct val="139958"/>
              </a:lnSpc>
              <a:spcBef>
                <a:spcPts val="0"/>
              </a:spcBef>
              <a:spcAft>
                <a:spcPts val="0"/>
              </a:spcAft>
              <a:buNone/>
            </a:pPr>
            <a:r>
              <a:t/>
            </a:r>
            <a:endParaRPr sz="2400">
              <a:solidFill>
                <a:srgbClr val="424141"/>
              </a:solidFill>
              <a:latin typeface="Prata"/>
              <a:ea typeface="Prata"/>
              <a:cs typeface="Prata"/>
              <a:sym typeface="Prata"/>
            </a:endParaRPr>
          </a:p>
        </p:txBody>
      </p:sp>
      <p:cxnSp>
        <p:nvCxnSpPr>
          <p:cNvPr id="303" name="Google Shape;303;p30"/>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304" name="Google Shape;304;p30"/>
          <p:cNvCxnSpPr/>
          <p:nvPr/>
        </p:nvCxnSpPr>
        <p:spPr>
          <a:xfrm>
            <a:off x="1028706" y="9569898"/>
            <a:ext cx="16230600" cy="0"/>
          </a:xfrm>
          <a:prstGeom prst="straightConnector1">
            <a:avLst/>
          </a:prstGeom>
          <a:noFill/>
          <a:ln cap="flat" cmpd="sng" w="38100">
            <a:solidFill>
              <a:srgbClr val="424141"/>
            </a:solidFill>
            <a:prstDash val="solid"/>
            <a:round/>
            <a:headEnd len="sm" w="sm" type="none"/>
            <a:tailEnd len="sm" w="sm" type="none"/>
          </a:ln>
        </p:spPr>
      </p:cxnSp>
      <p:pic>
        <p:nvPicPr>
          <p:cNvPr id="305" name="Google Shape;305;p30"/>
          <p:cNvPicPr preferRelativeResize="0"/>
          <p:nvPr/>
        </p:nvPicPr>
        <p:blipFill>
          <a:blip r:embed="rId3">
            <a:alphaModFix/>
          </a:blip>
          <a:stretch>
            <a:fillRect/>
          </a:stretch>
        </p:blipFill>
        <p:spPr>
          <a:xfrm>
            <a:off x="10708025" y="2934775"/>
            <a:ext cx="6645625" cy="48575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309" name="Shape 309"/>
        <p:cNvGrpSpPr/>
        <p:nvPr/>
      </p:nvGrpSpPr>
      <p:grpSpPr>
        <a:xfrm>
          <a:off x="0" y="0"/>
          <a:ext cx="0" cy="0"/>
          <a:chOff x="0" y="0"/>
          <a:chExt cx="0" cy="0"/>
        </a:xfrm>
      </p:grpSpPr>
      <p:sp>
        <p:nvSpPr>
          <p:cNvPr id="310" name="Google Shape;310;p31"/>
          <p:cNvSpPr txBox="1"/>
          <p:nvPr/>
        </p:nvSpPr>
        <p:spPr>
          <a:xfrm>
            <a:off x="1028700" y="914400"/>
            <a:ext cx="15125700" cy="923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000">
                <a:solidFill>
                  <a:srgbClr val="424141"/>
                </a:solidFill>
                <a:latin typeface="Prata"/>
                <a:ea typeface="Prata"/>
                <a:cs typeface="Prata"/>
                <a:sym typeface="Prata"/>
              </a:rPr>
              <a:t>Interaction with MySQL and Databricks</a:t>
            </a:r>
            <a:endParaRPr sz="6000"/>
          </a:p>
        </p:txBody>
      </p:sp>
      <p:cxnSp>
        <p:nvCxnSpPr>
          <p:cNvPr id="311" name="Google Shape;311;p31"/>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312" name="Google Shape;312;p31"/>
          <p:cNvCxnSpPr/>
          <p:nvPr/>
        </p:nvCxnSpPr>
        <p:spPr>
          <a:xfrm>
            <a:off x="1028706" y="9569898"/>
            <a:ext cx="16230600" cy="0"/>
          </a:xfrm>
          <a:prstGeom prst="straightConnector1">
            <a:avLst/>
          </a:prstGeom>
          <a:noFill/>
          <a:ln cap="flat" cmpd="sng" w="38100">
            <a:solidFill>
              <a:srgbClr val="424141"/>
            </a:solidFill>
            <a:prstDash val="solid"/>
            <a:round/>
            <a:headEnd len="sm" w="sm" type="none"/>
            <a:tailEnd len="sm" w="sm" type="none"/>
          </a:ln>
        </p:spPr>
      </p:cxnSp>
      <p:sp>
        <p:nvSpPr>
          <p:cNvPr id="313" name="Google Shape;313;p31"/>
          <p:cNvSpPr/>
          <p:nvPr/>
        </p:nvSpPr>
        <p:spPr>
          <a:xfrm>
            <a:off x="5024088" y="4573800"/>
            <a:ext cx="3582000" cy="11394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ata"/>
                <a:ea typeface="Prata"/>
                <a:cs typeface="Prata"/>
                <a:sym typeface="Prata"/>
              </a:rPr>
              <a:t>Static MySQL Table</a:t>
            </a:r>
            <a:endParaRPr sz="2400">
              <a:latin typeface="Prata"/>
              <a:ea typeface="Prata"/>
              <a:cs typeface="Prata"/>
              <a:sym typeface="Prata"/>
            </a:endParaRPr>
          </a:p>
        </p:txBody>
      </p:sp>
      <p:sp>
        <p:nvSpPr>
          <p:cNvPr id="314" name="Google Shape;314;p31"/>
          <p:cNvSpPr txBox="1"/>
          <p:nvPr/>
        </p:nvSpPr>
        <p:spPr>
          <a:xfrm>
            <a:off x="663825" y="6884825"/>
            <a:ext cx="35820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Create an ALS model and make </a:t>
            </a:r>
            <a:r>
              <a:rPr lang="en-US" sz="2100">
                <a:solidFill>
                  <a:srgbClr val="424141"/>
                </a:solidFill>
                <a:latin typeface="Raleway"/>
                <a:ea typeface="Raleway"/>
                <a:cs typeface="Raleway"/>
                <a:sym typeface="Raleway"/>
              </a:rPr>
              <a:t>recommendations</a:t>
            </a:r>
            <a:r>
              <a:rPr lang="en-US" sz="2100">
                <a:solidFill>
                  <a:srgbClr val="424141"/>
                </a:solidFill>
                <a:latin typeface="Raleway"/>
                <a:ea typeface="Raleway"/>
                <a:cs typeface="Raleway"/>
                <a:sym typeface="Raleway"/>
              </a:rPr>
              <a:t> for the Top 3 </a:t>
            </a:r>
            <a:r>
              <a:rPr lang="en-US" sz="2100">
                <a:solidFill>
                  <a:srgbClr val="424141"/>
                </a:solidFill>
                <a:latin typeface="Raleway"/>
                <a:ea typeface="Raleway"/>
                <a:cs typeface="Raleway"/>
                <a:sym typeface="Raleway"/>
              </a:rPr>
              <a:t>restaurants</a:t>
            </a:r>
            <a:r>
              <a:rPr lang="en-US" sz="2100">
                <a:solidFill>
                  <a:srgbClr val="424141"/>
                </a:solidFill>
                <a:latin typeface="Raleway"/>
                <a:ea typeface="Raleway"/>
                <a:cs typeface="Raleway"/>
                <a:sym typeface="Raleway"/>
              </a:rPr>
              <a:t> per user</a:t>
            </a:r>
            <a:endParaRPr/>
          </a:p>
        </p:txBody>
      </p:sp>
      <p:sp>
        <p:nvSpPr>
          <p:cNvPr id="315" name="Google Shape;315;p31"/>
          <p:cNvSpPr txBox="1"/>
          <p:nvPr/>
        </p:nvSpPr>
        <p:spPr>
          <a:xfrm>
            <a:off x="5024100" y="6833500"/>
            <a:ext cx="35820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These static </a:t>
            </a:r>
            <a:r>
              <a:rPr lang="en-US" sz="2100">
                <a:solidFill>
                  <a:srgbClr val="424141"/>
                </a:solidFill>
                <a:latin typeface="Raleway"/>
                <a:ea typeface="Raleway"/>
                <a:cs typeface="Raleway"/>
                <a:sym typeface="Raleway"/>
              </a:rPr>
              <a:t>recommendations</a:t>
            </a:r>
            <a:r>
              <a:rPr lang="en-US" sz="2100">
                <a:solidFill>
                  <a:srgbClr val="424141"/>
                </a:solidFill>
                <a:latin typeface="Raleway"/>
                <a:ea typeface="Raleway"/>
                <a:cs typeface="Raleway"/>
                <a:sym typeface="Raleway"/>
              </a:rPr>
              <a:t> </a:t>
            </a:r>
            <a:r>
              <a:rPr lang="en-US" sz="2100">
                <a:solidFill>
                  <a:srgbClr val="424141"/>
                </a:solidFill>
                <a:latin typeface="Raleway"/>
                <a:ea typeface="Raleway"/>
                <a:cs typeface="Raleway"/>
                <a:sym typeface="Raleway"/>
              </a:rPr>
              <a:t>were</a:t>
            </a:r>
            <a:r>
              <a:rPr lang="en-US" sz="2100">
                <a:solidFill>
                  <a:srgbClr val="424141"/>
                </a:solidFill>
                <a:latin typeface="Raleway"/>
                <a:ea typeface="Raleway"/>
                <a:cs typeface="Raleway"/>
                <a:sym typeface="Raleway"/>
              </a:rPr>
              <a:t> put into a table and then placed on a MySQL </a:t>
            </a:r>
            <a:r>
              <a:rPr lang="en-US" sz="2100">
                <a:solidFill>
                  <a:srgbClr val="424141"/>
                </a:solidFill>
                <a:latin typeface="Raleway"/>
                <a:ea typeface="Raleway"/>
                <a:cs typeface="Raleway"/>
                <a:sym typeface="Raleway"/>
              </a:rPr>
              <a:t>server</a:t>
            </a:r>
            <a:r>
              <a:rPr lang="en-US" sz="2100">
                <a:solidFill>
                  <a:srgbClr val="424141"/>
                </a:solidFill>
                <a:latin typeface="Raleway"/>
                <a:ea typeface="Raleway"/>
                <a:cs typeface="Raleway"/>
                <a:sym typeface="Raleway"/>
              </a:rPr>
              <a:t> for use</a:t>
            </a:r>
            <a:endParaRPr/>
          </a:p>
        </p:txBody>
      </p:sp>
      <p:sp>
        <p:nvSpPr>
          <p:cNvPr id="316" name="Google Shape;316;p31"/>
          <p:cNvSpPr txBox="1"/>
          <p:nvPr/>
        </p:nvSpPr>
        <p:spPr>
          <a:xfrm>
            <a:off x="9607575" y="6884825"/>
            <a:ext cx="3358800" cy="16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Our Lambda </a:t>
            </a:r>
            <a:r>
              <a:rPr lang="en-US" sz="2100">
                <a:solidFill>
                  <a:srgbClr val="424141"/>
                </a:solidFill>
                <a:latin typeface="Raleway"/>
                <a:ea typeface="Raleway"/>
                <a:cs typeface="Raleway"/>
                <a:sym typeface="Raleway"/>
              </a:rPr>
              <a:t>Function</a:t>
            </a:r>
            <a:r>
              <a:rPr lang="en-US" sz="2100">
                <a:solidFill>
                  <a:srgbClr val="424141"/>
                </a:solidFill>
                <a:latin typeface="Raleway"/>
                <a:ea typeface="Raleway"/>
                <a:cs typeface="Raleway"/>
                <a:sym typeface="Raleway"/>
              </a:rPr>
              <a:t> interacts with our MySQL Table by </a:t>
            </a:r>
            <a:r>
              <a:rPr lang="en-US" sz="2100">
                <a:solidFill>
                  <a:srgbClr val="424141"/>
                </a:solidFill>
                <a:latin typeface="Raleway"/>
                <a:ea typeface="Raleway"/>
                <a:cs typeface="Raleway"/>
                <a:sym typeface="Raleway"/>
              </a:rPr>
              <a:t>retrieving</a:t>
            </a:r>
            <a:r>
              <a:rPr lang="en-US" sz="2100">
                <a:solidFill>
                  <a:srgbClr val="424141"/>
                </a:solidFill>
                <a:latin typeface="Raleway"/>
                <a:ea typeface="Raleway"/>
                <a:cs typeface="Raleway"/>
                <a:sym typeface="Raleway"/>
              </a:rPr>
              <a:t> our </a:t>
            </a:r>
            <a:r>
              <a:rPr lang="en-US" sz="2100">
                <a:solidFill>
                  <a:srgbClr val="424141"/>
                </a:solidFill>
                <a:latin typeface="Raleway"/>
                <a:ea typeface="Raleway"/>
                <a:cs typeface="Raleway"/>
                <a:sym typeface="Raleway"/>
              </a:rPr>
              <a:t>recommendations</a:t>
            </a:r>
            <a:r>
              <a:rPr lang="en-US" sz="2100">
                <a:solidFill>
                  <a:srgbClr val="424141"/>
                </a:solidFill>
                <a:latin typeface="Raleway"/>
                <a:ea typeface="Raleway"/>
                <a:cs typeface="Raleway"/>
                <a:sym typeface="Raleway"/>
              </a:rPr>
              <a:t> for a given user_id</a:t>
            </a:r>
            <a:endParaRPr/>
          </a:p>
        </p:txBody>
      </p:sp>
      <p:sp>
        <p:nvSpPr>
          <p:cNvPr id="317" name="Google Shape;317;p31"/>
          <p:cNvSpPr/>
          <p:nvPr/>
        </p:nvSpPr>
        <p:spPr>
          <a:xfrm>
            <a:off x="9384375" y="4573800"/>
            <a:ext cx="3582000" cy="11394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Prata"/>
                <a:ea typeface="Prata"/>
                <a:cs typeface="Prata"/>
                <a:sym typeface="Prata"/>
              </a:rPr>
              <a:t>Lambda Function</a:t>
            </a:r>
            <a:endParaRPr sz="2400">
              <a:latin typeface="Prata"/>
              <a:ea typeface="Prata"/>
              <a:cs typeface="Prata"/>
              <a:sym typeface="Prata"/>
            </a:endParaRPr>
          </a:p>
        </p:txBody>
      </p:sp>
      <p:sp>
        <p:nvSpPr>
          <p:cNvPr id="318" name="Google Shape;318;p31"/>
          <p:cNvSpPr/>
          <p:nvPr/>
        </p:nvSpPr>
        <p:spPr>
          <a:xfrm>
            <a:off x="663829" y="4594938"/>
            <a:ext cx="3582000" cy="10971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Prata"/>
                <a:ea typeface="Prata"/>
                <a:cs typeface="Prata"/>
                <a:sym typeface="Prata"/>
              </a:rPr>
              <a:t>ALS in DataBricks</a:t>
            </a:r>
            <a:endParaRPr sz="2400">
              <a:latin typeface="Prata"/>
              <a:ea typeface="Prata"/>
              <a:cs typeface="Prata"/>
              <a:sym typeface="Prata"/>
            </a:endParaRPr>
          </a:p>
        </p:txBody>
      </p:sp>
      <p:sp>
        <p:nvSpPr>
          <p:cNvPr id="319" name="Google Shape;319;p31"/>
          <p:cNvSpPr/>
          <p:nvPr/>
        </p:nvSpPr>
        <p:spPr>
          <a:xfrm>
            <a:off x="13964216" y="4594938"/>
            <a:ext cx="3582000" cy="10971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ata"/>
                <a:ea typeface="Prata"/>
                <a:cs typeface="Prata"/>
                <a:sym typeface="Prata"/>
              </a:rPr>
              <a:t>Lex Bot</a:t>
            </a:r>
            <a:endParaRPr sz="2400">
              <a:latin typeface="Prata"/>
              <a:ea typeface="Prata"/>
              <a:cs typeface="Prata"/>
              <a:sym typeface="Prata"/>
            </a:endParaRPr>
          </a:p>
        </p:txBody>
      </p:sp>
      <p:cxnSp>
        <p:nvCxnSpPr>
          <p:cNvPr id="320" name="Google Shape;320;p31"/>
          <p:cNvCxnSpPr>
            <a:stCxn id="318" idx="3"/>
            <a:endCxn id="313" idx="1"/>
          </p:cNvCxnSpPr>
          <p:nvPr/>
        </p:nvCxnSpPr>
        <p:spPr>
          <a:xfrm>
            <a:off x="4245829" y="5143488"/>
            <a:ext cx="778200" cy="0"/>
          </a:xfrm>
          <a:prstGeom prst="straightConnector1">
            <a:avLst/>
          </a:prstGeom>
          <a:noFill/>
          <a:ln cap="flat" cmpd="sng" w="28575">
            <a:solidFill>
              <a:srgbClr val="727171"/>
            </a:solidFill>
            <a:prstDash val="solid"/>
            <a:round/>
            <a:headEnd len="med" w="med" type="none"/>
            <a:tailEnd len="med" w="med" type="triangle"/>
          </a:ln>
        </p:spPr>
      </p:cxnSp>
      <p:cxnSp>
        <p:nvCxnSpPr>
          <p:cNvPr id="321" name="Google Shape;321;p31"/>
          <p:cNvCxnSpPr>
            <a:stCxn id="313" idx="3"/>
            <a:endCxn id="317" idx="1"/>
          </p:cNvCxnSpPr>
          <p:nvPr/>
        </p:nvCxnSpPr>
        <p:spPr>
          <a:xfrm>
            <a:off x="8606088" y="5143500"/>
            <a:ext cx="778200" cy="0"/>
          </a:xfrm>
          <a:prstGeom prst="straightConnector1">
            <a:avLst/>
          </a:prstGeom>
          <a:noFill/>
          <a:ln cap="flat" cmpd="sng" w="28575">
            <a:solidFill>
              <a:srgbClr val="727171"/>
            </a:solidFill>
            <a:prstDash val="solid"/>
            <a:round/>
            <a:headEnd len="med" w="med" type="none"/>
            <a:tailEnd len="med" w="med" type="triangle"/>
          </a:ln>
        </p:spPr>
      </p:cxnSp>
      <p:cxnSp>
        <p:nvCxnSpPr>
          <p:cNvPr id="322" name="Google Shape;322;p31"/>
          <p:cNvCxnSpPr>
            <a:stCxn id="317" idx="3"/>
            <a:endCxn id="319" idx="1"/>
          </p:cNvCxnSpPr>
          <p:nvPr/>
        </p:nvCxnSpPr>
        <p:spPr>
          <a:xfrm>
            <a:off x="12966375" y="5143500"/>
            <a:ext cx="997800" cy="0"/>
          </a:xfrm>
          <a:prstGeom prst="straightConnector1">
            <a:avLst/>
          </a:prstGeom>
          <a:noFill/>
          <a:ln cap="flat" cmpd="sng" w="28575">
            <a:solidFill>
              <a:srgbClr val="727171"/>
            </a:solidFill>
            <a:prstDash val="solid"/>
            <a:round/>
            <a:headEnd len="med" w="med" type="none"/>
            <a:tailEnd len="med" w="med" type="triangle"/>
          </a:ln>
        </p:spPr>
      </p:cxnSp>
      <p:sp>
        <p:nvSpPr>
          <p:cNvPr id="323" name="Google Shape;323;p31"/>
          <p:cNvSpPr txBox="1"/>
          <p:nvPr/>
        </p:nvSpPr>
        <p:spPr>
          <a:xfrm>
            <a:off x="14187425" y="6833500"/>
            <a:ext cx="33588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The Lex Bot handles gathering </a:t>
            </a:r>
            <a:r>
              <a:rPr lang="en-US" sz="2100">
                <a:solidFill>
                  <a:srgbClr val="424141"/>
                </a:solidFill>
                <a:latin typeface="Raleway"/>
                <a:ea typeface="Raleway"/>
                <a:cs typeface="Raleway"/>
                <a:sym typeface="Raleway"/>
              </a:rPr>
              <a:t>our textual</a:t>
            </a:r>
            <a:r>
              <a:rPr lang="en-US" sz="2100">
                <a:solidFill>
                  <a:srgbClr val="424141"/>
                </a:solidFill>
                <a:latin typeface="Raleway"/>
                <a:ea typeface="Raleway"/>
                <a:cs typeface="Raleway"/>
                <a:sym typeface="Raleway"/>
              </a:rPr>
              <a:t> information and interacting with our website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102" name="Shape 102"/>
        <p:cNvGrpSpPr/>
        <p:nvPr/>
      </p:nvGrpSpPr>
      <p:grpSpPr>
        <a:xfrm>
          <a:off x="0" y="0"/>
          <a:ext cx="0" cy="0"/>
          <a:chOff x="0" y="0"/>
          <a:chExt cx="0" cy="0"/>
        </a:xfrm>
      </p:grpSpPr>
      <p:cxnSp>
        <p:nvCxnSpPr>
          <p:cNvPr id="103" name="Google Shape;103;p14"/>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104" name="Google Shape;104;p14"/>
          <p:cNvCxnSpPr/>
          <p:nvPr/>
        </p:nvCxnSpPr>
        <p:spPr>
          <a:xfrm>
            <a:off x="972456" y="9444748"/>
            <a:ext cx="16230600" cy="0"/>
          </a:xfrm>
          <a:prstGeom prst="straightConnector1">
            <a:avLst/>
          </a:prstGeom>
          <a:noFill/>
          <a:ln cap="flat" cmpd="sng" w="38100">
            <a:solidFill>
              <a:srgbClr val="424141"/>
            </a:solidFill>
            <a:prstDash val="solid"/>
            <a:round/>
            <a:headEnd len="sm" w="sm" type="none"/>
            <a:tailEnd len="sm" w="sm" type="none"/>
          </a:ln>
        </p:spPr>
      </p:cxnSp>
      <p:sp>
        <p:nvSpPr>
          <p:cNvPr id="105" name="Google Shape;105;p14"/>
          <p:cNvSpPr txBox="1"/>
          <p:nvPr/>
        </p:nvSpPr>
        <p:spPr>
          <a:xfrm>
            <a:off x="1028700" y="914400"/>
            <a:ext cx="13130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399">
                <a:solidFill>
                  <a:srgbClr val="424141"/>
                </a:solidFill>
                <a:latin typeface="Prata"/>
                <a:ea typeface="Prata"/>
                <a:cs typeface="Prata"/>
                <a:sym typeface="Prata"/>
              </a:rPr>
              <a:t>Meet the Foodies:</a:t>
            </a:r>
            <a:endParaRPr/>
          </a:p>
        </p:txBody>
      </p:sp>
      <p:pic>
        <p:nvPicPr>
          <p:cNvPr descr="https://lh4.googleusercontent.com/3BQV9JywlDUwMUykYUMJmwu_8uh841H80MHvAUTKmFIqrt9YLEXKEgrTiXSxprsSKgc3HMe7o_XWCiUyBWQ7M8bUjfKpQuMQYN3B5dMlhd4knRHSeUvwR_VykpMn0vC7DEdKo9uvaoNjktpdGiXPSVuy0Q=s2048" id="106" name="Google Shape;106;p14"/>
          <p:cNvPicPr preferRelativeResize="0"/>
          <p:nvPr/>
        </p:nvPicPr>
        <p:blipFill rotWithShape="1">
          <a:blip r:embed="rId3">
            <a:alphaModFix/>
          </a:blip>
          <a:srcRect b="0" l="44444" r="0" t="0"/>
          <a:stretch/>
        </p:blipFill>
        <p:spPr>
          <a:xfrm>
            <a:off x="7435188" y="2769750"/>
            <a:ext cx="3305100" cy="3955800"/>
          </a:xfrm>
          <a:prstGeom prst="rect">
            <a:avLst/>
          </a:prstGeom>
          <a:noFill/>
          <a:ln>
            <a:noFill/>
          </a:ln>
        </p:spPr>
      </p:pic>
      <p:pic>
        <p:nvPicPr>
          <p:cNvPr id="107" name="Google Shape;107;p14"/>
          <p:cNvPicPr preferRelativeResize="0"/>
          <p:nvPr/>
        </p:nvPicPr>
        <p:blipFill rotWithShape="1">
          <a:blip r:embed="rId4">
            <a:alphaModFix/>
          </a:blip>
          <a:srcRect b="44559" l="14285" r="40061" t="14458"/>
          <a:stretch/>
        </p:blipFill>
        <p:spPr>
          <a:xfrm>
            <a:off x="12745375" y="2769750"/>
            <a:ext cx="3305100" cy="3955799"/>
          </a:xfrm>
          <a:prstGeom prst="rect">
            <a:avLst/>
          </a:prstGeom>
          <a:noFill/>
          <a:ln>
            <a:noFill/>
          </a:ln>
        </p:spPr>
      </p:pic>
      <p:pic>
        <p:nvPicPr>
          <p:cNvPr id="108" name="Google Shape;108;p14"/>
          <p:cNvPicPr preferRelativeResize="0"/>
          <p:nvPr/>
        </p:nvPicPr>
        <p:blipFill rotWithShape="1">
          <a:blip r:embed="rId5">
            <a:alphaModFix/>
          </a:blip>
          <a:srcRect b="0" l="4636" r="4636" t="0"/>
          <a:stretch/>
        </p:blipFill>
        <p:spPr>
          <a:xfrm>
            <a:off x="2125024" y="2769750"/>
            <a:ext cx="3305100" cy="3955799"/>
          </a:xfrm>
          <a:prstGeom prst="rect">
            <a:avLst/>
          </a:prstGeom>
          <a:noFill/>
          <a:ln>
            <a:noFill/>
          </a:ln>
        </p:spPr>
      </p:pic>
      <p:sp>
        <p:nvSpPr>
          <p:cNvPr id="109" name="Google Shape;109;p14"/>
          <p:cNvSpPr txBox="1"/>
          <p:nvPr/>
        </p:nvSpPr>
        <p:spPr>
          <a:xfrm>
            <a:off x="1740125" y="7099275"/>
            <a:ext cx="4511400" cy="148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900">
                <a:latin typeface="Prata"/>
                <a:ea typeface="Prata"/>
                <a:cs typeface="Prata"/>
                <a:sym typeface="Prata"/>
              </a:rPr>
              <a:t>Magda Odrowaz</a:t>
            </a:r>
            <a:endParaRPr b="1" sz="1900">
              <a:latin typeface="Prata"/>
              <a:ea typeface="Prata"/>
              <a:cs typeface="Prata"/>
              <a:sym typeface="Prata"/>
            </a:endParaRPr>
          </a:p>
          <a:p>
            <a:pPr indent="0" lvl="0" marL="0" rtl="0" algn="ctr">
              <a:lnSpc>
                <a:spcPct val="115000"/>
              </a:lnSpc>
              <a:spcBef>
                <a:spcPts val="0"/>
              </a:spcBef>
              <a:spcAft>
                <a:spcPts val="0"/>
              </a:spcAft>
              <a:buNone/>
            </a:pPr>
            <a:r>
              <a:rPr lang="en-US" sz="1900">
                <a:latin typeface="Prata"/>
                <a:ea typeface="Prata"/>
                <a:cs typeface="Prata"/>
                <a:sym typeface="Prata"/>
              </a:rPr>
              <a:t>Buffalo Grove, IL</a:t>
            </a:r>
            <a:endParaRPr sz="1900">
              <a:latin typeface="Prata"/>
              <a:ea typeface="Prata"/>
              <a:cs typeface="Prata"/>
              <a:sym typeface="Prata"/>
            </a:endParaRPr>
          </a:p>
          <a:p>
            <a:pPr indent="0" lvl="0" marL="0" rtl="0" algn="ctr">
              <a:lnSpc>
                <a:spcPct val="115000"/>
              </a:lnSpc>
              <a:spcBef>
                <a:spcPts val="0"/>
              </a:spcBef>
              <a:spcAft>
                <a:spcPts val="0"/>
              </a:spcAft>
              <a:buNone/>
            </a:pPr>
            <a:r>
              <a:rPr lang="en-US" sz="1900">
                <a:latin typeface="Prata"/>
                <a:ea typeface="Prata"/>
                <a:cs typeface="Prata"/>
                <a:sym typeface="Prata"/>
              </a:rPr>
              <a:t>B. S. Nutrition ‘22</a:t>
            </a:r>
            <a:endParaRPr sz="1900">
              <a:latin typeface="Prata"/>
              <a:ea typeface="Prata"/>
              <a:cs typeface="Prata"/>
              <a:sym typeface="Prata"/>
            </a:endParaRPr>
          </a:p>
          <a:p>
            <a:pPr indent="0" lvl="0" marL="0" rtl="0" algn="ctr">
              <a:lnSpc>
                <a:spcPct val="115000"/>
              </a:lnSpc>
              <a:spcBef>
                <a:spcPts val="0"/>
              </a:spcBef>
              <a:spcAft>
                <a:spcPts val="0"/>
              </a:spcAft>
              <a:buNone/>
            </a:pPr>
            <a:r>
              <a:rPr lang="en-US" sz="1900">
                <a:latin typeface="Prata"/>
                <a:ea typeface="Prata"/>
                <a:cs typeface="Prata"/>
                <a:sym typeface="Prata"/>
              </a:rPr>
              <a:t>M.S. Business Analytics ‘23</a:t>
            </a:r>
            <a:endParaRPr sz="1900">
              <a:latin typeface="Prata"/>
              <a:ea typeface="Prata"/>
              <a:cs typeface="Prata"/>
              <a:sym typeface="Prata"/>
            </a:endParaRPr>
          </a:p>
        </p:txBody>
      </p:sp>
      <p:sp>
        <p:nvSpPr>
          <p:cNvPr id="110" name="Google Shape;110;p14"/>
          <p:cNvSpPr txBox="1"/>
          <p:nvPr/>
        </p:nvSpPr>
        <p:spPr>
          <a:xfrm>
            <a:off x="6832050" y="7160775"/>
            <a:ext cx="4511400" cy="148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900">
                <a:latin typeface="Prata"/>
                <a:ea typeface="Prata"/>
                <a:cs typeface="Prata"/>
                <a:sym typeface="Prata"/>
              </a:rPr>
              <a:t>Adam Brobson</a:t>
            </a:r>
            <a:endParaRPr b="1" sz="1900">
              <a:latin typeface="Prata"/>
              <a:ea typeface="Prata"/>
              <a:cs typeface="Prata"/>
              <a:sym typeface="Prata"/>
            </a:endParaRPr>
          </a:p>
          <a:p>
            <a:pPr indent="0" lvl="0" marL="0" rtl="0" algn="ctr">
              <a:lnSpc>
                <a:spcPct val="115000"/>
              </a:lnSpc>
              <a:spcBef>
                <a:spcPts val="0"/>
              </a:spcBef>
              <a:spcAft>
                <a:spcPts val="0"/>
              </a:spcAft>
              <a:buNone/>
            </a:pPr>
            <a:r>
              <a:rPr lang="en-US" sz="1900">
                <a:latin typeface="Prata"/>
                <a:ea typeface="Prata"/>
                <a:cs typeface="Prata"/>
                <a:sym typeface="Prata"/>
              </a:rPr>
              <a:t>Jenks, OK</a:t>
            </a:r>
            <a:endParaRPr sz="1900">
              <a:latin typeface="Prata"/>
              <a:ea typeface="Prata"/>
              <a:cs typeface="Prata"/>
              <a:sym typeface="Prata"/>
            </a:endParaRPr>
          </a:p>
          <a:p>
            <a:pPr indent="0" lvl="0" marL="0" rtl="0" algn="ctr">
              <a:lnSpc>
                <a:spcPct val="115000"/>
              </a:lnSpc>
              <a:spcBef>
                <a:spcPts val="0"/>
              </a:spcBef>
              <a:spcAft>
                <a:spcPts val="0"/>
              </a:spcAft>
              <a:buNone/>
            </a:pPr>
            <a:r>
              <a:rPr lang="en-US" sz="1900">
                <a:latin typeface="Prata"/>
                <a:ea typeface="Prata"/>
                <a:cs typeface="Prata"/>
                <a:sym typeface="Prata"/>
              </a:rPr>
              <a:t>B. S. Mechanical Engineering ‘16 </a:t>
            </a:r>
            <a:endParaRPr sz="1900">
              <a:latin typeface="Prata"/>
              <a:ea typeface="Prata"/>
              <a:cs typeface="Prata"/>
              <a:sym typeface="Prata"/>
            </a:endParaRPr>
          </a:p>
          <a:p>
            <a:pPr indent="0" lvl="0" marL="0" rtl="0" algn="ctr">
              <a:lnSpc>
                <a:spcPct val="115000"/>
              </a:lnSpc>
              <a:spcBef>
                <a:spcPts val="0"/>
              </a:spcBef>
              <a:spcAft>
                <a:spcPts val="0"/>
              </a:spcAft>
              <a:buNone/>
            </a:pPr>
            <a:r>
              <a:rPr lang="en-US" sz="1900">
                <a:latin typeface="Prata"/>
                <a:ea typeface="Prata"/>
                <a:cs typeface="Prata"/>
                <a:sym typeface="Prata"/>
              </a:rPr>
              <a:t>M.S. Business Analytics ‘24</a:t>
            </a:r>
            <a:endParaRPr sz="1900">
              <a:latin typeface="Prata"/>
              <a:ea typeface="Prata"/>
              <a:cs typeface="Prata"/>
              <a:sym typeface="Prata"/>
            </a:endParaRPr>
          </a:p>
        </p:txBody>
      </p:sp>
      <p:sp>
        <p:nvSpPr>
          <p:cNvPr id="111" name="Google Shape;111;p14"/>
          <p:cNvSpPr txBox="1"/>
          <p:nvPr/>
        </p:nvSpPr>
        <p:spPr>
          <a:xfrm>
            <a:off x="12142225" y="7099275"/>
            <a:ext cx="4511400" cy="148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900">
                <a:latin typeface="Prata"/>
                <a:ea typeface="Prata"/>
                <a:cs typeface="Prata"/>
                <a:sym typeface="Prata"/>
              </a:rPr>
              <a:t>Evan Frank</a:t>
            </a:r>
            <a:endParaRPr b="1" sz="1900">
              <a:latin typeface="Prata"/>
              <a:ea typeface="Prata"/>
              <a:cs typeface="Prata"/>
              <a:sym typeface="Prata"/>
            </a:endParaRPr>
          </a:p>
          <a:p>
            <a:pPr indent="0" lvl="0" marL="0" rtl="0" algn="ctr">
              <a:lnSpc>
                <a:spcPct val="115000"/>
              </a:lnSpc>
              <a:spcBef>
                <a:spcPts val="0"/>
              </a:spcBef>
              <a:spcAft>
                <a:spcPts val="0"/>
              </a:spcAft>
              <a:buNone/>
            </a:pPr>
            <a:r>
              <a:rPr lang="en-US" sz="1900">
                <a:latin typeface="Prata"/>
                <a:ea typeface="Prata"/>
                <a:cs typeface="Prata"/>
                <a:sym typeface="Prata"/>
              </a:rPr>
              <a:t>Bainbridge, OH</a:t>
            </a:r>
            <a:endParaRPr sz="1900">
              <a:latin typeface="Prata"/>
              <a:ea typeface="Prata"/>
              <a:cs typeface="Prata"/>
              <a:sym typeface="Prata"/>
            </a:endParaRPr>
          </a:p>
          <a:p>
            <a:pPr indent="0" lvl="0" marL="0" rtl="0" algn="ctr">
              <a:lnSpc>
                <a:spcPct val="115000"/>
              </a:lnSpc>
              <a:spcBef>
                <a:spcPts val="0"/>
              </a:spcBef>
              <a:spcAft>
                <a:spcPts val="0"/>
              </a:spcAft>
              <a:buNone/>
            </a:pPr>
            <a:r>
              <a:rPr lang="en-US" sz="1900">
                <a:latin typeface="Prata"/>
                <a:ea typeface="Prata"/>
                <a:cs typeface="Prata"/>
                <a:sym typeface="Prata"/>
              </a:rPr>
              <a:t>B. S. Physics ‘21 </a:t>
            </a:r>
            <a:endParaRPr sz="1900">
              <a:latin typeface="Prata"/>
              <a:ea typeface="Prata"/>
              <a:cs typeface="Prata"/>
              <a:sym typeface="Prata"/>
            </a:endParaRPr>
          </a:p>
          <a:p>
            <a:pPr indent="0" lvl="0" marL="0" rtl="0" algn="ctr">
              <a:lnSpc>
                <a:spcPct val="115000"/>
              </a:lnSpc>
              <a:spcBef>
                <a:spcPts val="0"/>
              </a:spcBef>
              <a:spcAft>
                <a:spcPts val="0"/>
              </a:spcAft>
              <a:buNone/>
            </a:pPr>
            <a:r>
              <a:rPr lang="en-US" sz="1900">
                <a:latin typeface="Prata"/>
                <a:ea typeface="Prata"/>
                <a:cs typeface="Prata"/>
                <a:sym typeface="Prata"/>
              </a:rPr>
              <a:t>M.S. Business Analytics ‘23</a:t>
            </a:r>
            <a:endParaRPr sz="1900">
              <a:latin typeface="Prata"/>
              <a:ea typeface="Prata"/>
              <a:cs typeface="Prata"/>
              <a:sym typeface="Prat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327" name="Shape 327"/>
        <p:cNvGrpSpPr/>
        <p:nvPr/>
      </p:nvGrpSpPr>
      <p:grpSpPr>
        <a:xfrm>
          <a:off x="0" y="0"/>
          <a:ext cx="0" cy="0"/>
          <a:chOff x="0" y="0"/>
          <a:chExt cx="0" cy="0"/>
        </a:xfrm>
      </p:grpSpPr>
      <p:sp>
        <p:nvSpPr>
          <p:cNvPr id="328" name="Google Shape;328;p32"/>
          <p:cNvSpPr txBox="1"/>
          <p:nvPr/>
        </p:nvSpPr>
        <p:spPr>
          <a:xfrm>
            <a:off x="1028700" y="914400"/>
            <a:ext cx="15125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399">
                <a:solidFill>
                  <a:srgbClr val="424141"/>
                </a:solidFill>
                <a:latin typeface="Prata"/>
                <a:ea typeface="Prata"/>
                <a:cs typeface="Prata"/>
                <a:sym typeface="Prata"/>
              </a:rPr>
              <a:t>Make a General </a:t>
            </a:r>
            <a:r>
              <a:rPr lang="en-US" sz="6399">
                <a:solidFill>
                  <a:srgbClr val="424141"/>
                </a:solidFill>
                <a:latin typeface="Prata"/>
                <a:ea typeface="Prata"/>
                <a:cs typeface="Prata"/>
                <a:sym typeface="Prata"/>
              </a:rPr>
              <a:t>Recommendation</a:t>
            </a:r>
            <a:r>
              <a:rPr lang="en-US" sz="6399">
                <a:solidFill>
                  <a:srgbClr val="424141"/>
                </a:solidFill>
                <a:latin typeface="Prata"/>
                <a:ea typeface="Prata"/>
                <a:cs typeface="Prata"/>
                <a:sym typeface="Prata"/>
              </a:rPr>
              <a:t> </a:t>
            </a:r>
            <a:endParaRPr/>
          </a:p>
        </p:txBody>
      </p:sp>
      <p:sp>
        <p:nvSpPr>
          <p:cNvPr id="329" name="Google Shape;329;p32"/>
          <p:cNvSpPr txBox="1"/>
          <p:nvPr/>
        </p:nvSpPr>
        <p:spPr>
          <a:xfrm>
            <a:off x="1224875" y="2769751"/>
            <a:ext cx="10112700" cy="45057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lang="en-US" sz="2400">
                <a:solidFill>
                  <a:srgbClr val="424141"/>
                </a:solidFill>
                <a:latin typeface="Prata"/>
                <a:ea typeface="Prata"/>
                <a:cs typeface="Prata"/>
                <a:sym typeface="Prata"/>
              </a:rPr>
              <a:t>Sample Utterances:</a:t>
            </a:r>
            <a:endParaRPr b="1"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What do you suggest</a:t>
            </a:r>
            <a:endParaRPr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Give me some restaurant ideas</a:t>
            </a:r>
            <a:endParaRPr sz="2400">
              <a:solidFill>
                <a:srgbClr val="424141"/>
              </a:solidFill>
              <a:latin typeface="Prata"/>
              <a:ea typeface="Prata"/>
              <a:cs typeface="Prata"/>
              <a:sym typeface="Prata"/>
            </a:endParaRPr>
          </a:p>
          <a:p>
            <a:pPr indent="0" lvl="0" marL="914400" marR="0" rtl="0" algn="l">
              <a:lnSpc>
                <a:spcPct val="139958"/>
              </a:lnSpc>
              <a:spcBef>
                <a:spcPts val="0"/>
              </a:spcBef>
              <a:spcAft>
                <a:spcPts val="0"/>
              </a:spcAft>
              <a:buNone/>
            </a:pPr>
            <a:r>
              <a:t/>
            </a:r>
            <a:endParaRPr sz="2400">
              <a:solidFill>
                <a:srgbClr val="424141"/>
              </a:solidFill>
              <a:latin typeface="Prata"/>
              <a:ea typeface="Prata"/>
              <a:cs typeface="Prata"/>
              <a:sym typeface="Prata"/>
            </a:endParaRPr>
          </a:p>
          <a:p>
            <a:pPr indent="0" lvl="0" marL="0" marR="0" rtl="0" algn="l">
              <a:lnSpc>
                <a:spcPct val="139958"/>
              </a:lnSpc>
              <a:spcBef>
                <a:spcPts val="0"/>
              </a:spcBef>
              <a:spcAft>
                <a:spcPts val="0"/>
              </a:spcAft>
              <a:buNone/>
            </a:pPr>
            <a:r>
              <a:rPr lang="en-US" sz="2400">
                <a:solidFill>
                  <a:srgbClr val="424141"/>
                </a:solidFill>
                <a:latin typeface="Prata"/>
                <a:ea typeface="Prata"/>
                <a:cs typeface="Prata"/>
                <a:sym typeface="Prata"/>
              </a:rPr>
              <a:t>Slots Needed:</a:t>
            </a:r>
            <a:endParaRPr sz="2400">
              <a:solidFill>
                <a:srgbClr val="424141"/>
              </a:solidFill>
              <a:latin typeface="Prata"/>
              <a:ea typeface="Prata"/>
              <a:cs typeface="Prata"/>
              <a:sym typeface="Prata"/>
            </a:endParaRPr>
          </a:p>
          <a:p>
            <a:pPr indent="-381000" lvl="0" marL="4572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What kind of food would you like?</a:t>
            </a:r>
            <a:endParaRPr sz="2400">
              <a:solidFill>
                <a:srgbClr val="424141"/>
              </a:solidFill>
              <a:latin typeface="Prata"/>
              <a:ea typeface="Prata"/>
              <a:cs typeface="Prata"/>
              <a:sym typeface="Prata"/>
            </a:endParaRPr>
          </a:p>
          <a:p>
            <a:pPr indent="-381000" lvl="1" marL="914400" marR="0" rtl="0" algn="l">
              <a:lnSpc>
                <a:spcPct val="139958"/>
              </a:lnSpc>
              <a:spcBef>
                <a:spcPts val="0"/>
              </a:spcBef>
              <a:spcAft>
                <a:spcPts val="0"/>
              </a:spcAft>
              <a:buClr>
                <a:srgbClr val="424141"/>
              </a:buClr>
              <a:buSzPts val="2400"/>
              <a:buFont typeface="Prata"/>
              <a:buChar char="➢"/>
            </a:pPr>
            <a:r>
              <a:rPr lang="en-US" sz="2400">
                <a:solidFill>
                  <a:srgbClr val="F4F1D7"/>
                </a:solidFill>
                <a:highlight>
                  <a:srgbClr val="191919"/>
                </a:highlight>
                <a:latin typeface="Prata"/>
                <a:ea typeface="Prata"/>
                <a:cs typeface="Prata"/>
                <a:sym typeface="Prata"/>
              </a:rPr>
              <a:t>genre </a:t>
            </a:r>
            <a:r>
              <a:rPr lang="en-US" sz="2400">
                <a:solidFill>
                  <a:srgbClr val="424141"/>
                </a:solidFill>
                <a:latin typeface="Prata"/>
                <a:ea typeface="Prata"/>
                <a:cs typeface="Prata"/>
                <a:sym typeface="Prata"/>
              </a:rPr>
              <a:t>from AMAZON.AlphaNumeric</a:t>
            </a:r>
            <a:endParaRPr sz="2400">
              <a:solidFill>
                <a:srgbClr val="424141"/>
              </a:solidFill>
              <a:latin typeface="Prata"/>
              <a:ea typeface="Prata"/>
              <a:cs typeface="Prata"/>
              <a:sym typeface="Prata"/>
            </a:endParaRPr>
          </a:p>
          <a:p>
            <a:pPr indent="0" lvl="0" marL="0" marR="0" rtl="0" algn="l">
              <a:lnSpc>
                <a:spcPct val="139958"/>
              </a:lnSpc>
              <a:spcBef>
                <a:spcPts val="0"/>
              </a:spcBef>
              <a:spcAft>
                <a:spcPts val="0"/>
              </a:spcAft>
              <a:buNone/>
            </a:pPr>
            <a:r>
              <a:t/>
            </a:r>
            <a:endParaRPr sz="2400">
              <a:solidFill>
                <a:srgbClr val="424141"/>
              </a:solidFill>
              <a:latin typeface="Prata"/>
              <a:ea typeface="Prata"/>
              <a:cs typeface="Prata"/>
              <a:sym typeface="Prata"/>
            </a:endParaRPr>
          </a:p>
          <a:p>
            <a:pPr indent="0" lvl="0" marL="914400" marR="0" rtl="0" algn="l">
              <a:lnSpc>
                <a:spcPct val="139958"/>
              </a:lnSpc>
              <a:spcBef>
                <a:spcPts val="0"/>
              </a:spcBef>
              <a:spcAft>
                <a:spcPts val="0"/>
              </a:spcAft>
              <a:buNone/>
            </a:pPr>
            <a:r>
              <a:t/>
            </a:r>
            <a:endParaRPr sz="2400">
              <a:solidFill>
                <a:srgbClr val="424141"/>
              </a:solidFill>
              <a:latin typeface="Prata"/>
              <a:ea typeface="Prata"/>
              <a:cs typeface="Prata"/>
              <a:sym typeface="Prata"/>
            </a:endParaRPr>
          </a:p>
        </p:txBody>
      </p:sp>
      <p:cxnSp>
        <p:nvCxnSpPr>
          <p:cNvPr id="330" name="Google Shape;330;p32"/>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331" name="Google Shape;331;p32"/>
          <p:cNvCxnSpPr/>
          <p:nvPr/>
        </p:nvCxnSpPr>
        <p:spPr>
          <a:xfrm>
            <a:off x="1028706" y="9569898"/>
            <a:ext cx="16230600" cy="0"/>
          </a:xfrm>
          <a:prstGeom prst="straightConnector1">
            <a:avLst/>
          </a:prstGeom>
          <a:noFill/>
          <a:ln cap="flat" cmpd="sng" w="38100">
            <a:solidFill>
              <a:srgbClr val="424141"/>
            </a:solidFill>
            <a:prstDash val="solid"/>
            <a:round/>
            <a:headEnd len="sm" w="sm" type="none"/>
            <a:tailEnd len="sm" w="sm" type="none"/>
          </a:ln>
        </p:spPr>
      </p:cxnSp>
      <p:pic>
        <p:nvPicPr>
          <p:cNvPr id="332" name="Google Shape;332;p32"/>
          <p:cNvPicPr preferRelativeResize="0"/>
          <p:nvPr/>
        </p:nvPicPr>
        <p:blipFill>
          <a:blip r:embed="rId3">
            <a:alphaModFix/>
          </a:blip>
          <a:stretch>
            <a:fillRect/>
          </a:stretch>
        </p:blipFill>
        <p:spPr>
          <a:xfrm>
            <a:off x="11128925" y="2585025"/>
            <a:ext cx="5025475" cy="67343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336" name="Shape 336"/>
        <p:cNvGrpSpPr/>
        <p:nvPr/>
      </p:nvGrpSpPr>
      <p:grpSpPr>
        <a:xfrm>
          <a:off x="0" y="0"/>
          <a:ext cx="0" cy="0"/>
          <a:chOff x="0" y="0"/>
          <a:chExt cx="0" cy="0"/>
        </a:xfrm>
      </p:grpSpPr>
      <p:sp>
        <p:nvSpPr>
          <p:cNvPr id="337" name="Google Shape;337;p33"/>
          <p:cNvSpPr txBox="1"/>
          <p:nvPr/>
        </p:nvSpPr>
        <p:spPr>
          <a:xfrm>
            <a:off x="1028700" y="914400"/>
            <a:ext cx="15125700" cy="923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000">
                <a:solidFill>
                  <a:srgbClr val="424141"/>
                </a:solidFill>
                <a:latin typeface="Prata"/>
                <a:ea typeface="Prata"/>
                <a:cs typeface="Prata"/>
                <a:sym typeface="Prata"/>
              </a:rPr>
              <a:t>Some More MySQL Interaction</a:t>
            </a:r>
            <a:endParaRPr sz="6000"/>
          </a:p>
        </p:txBody>
      </p:sp>
      <p:cxnSp>
        <p:nvCxnSpPr>
          <p:cNvPr id="338" name="Google Shape;338;p33"/>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339" name="Google Shape;339;p33"/>
          <p:cNvCxnSpPr/>
          <p:nvPr/>
        </p:nvCxnSpPr>
        <p:spPr>
          <a:xfrm>
            <a:off x="1028706" y="9569898"/>
            <a:ext cx="16230600" cy="0"/>
          </a:xfrm>
          <a:prstGeom prst="straightConnector1">
            <a:avLst/>
          </a:prstGeom>
          <a:noFill/>
          <a:ln cap="flat" cmpd="sng" w="38100">
            <a:solidFill>
              <a:srgbClr val="424141"/>
            </a:solidFill>
            <a:prstDash val="solid"/>
            <a:round/>
            <a:headEnd len="sm" w="sm" type="none"/>
            <a:tailEnd len="sm" w="sm" type="none"/>
          </a:ln>
        </p:spPr>
      </p:cxnSp>
      <p:sp>
        <p:nvSpPr>
          <p:cNvPr id="340" name="Google Shape;340;p33"/>
          <p:cNvSpPr/>
          <p:nvPr/>
        </p:nvSpPr>
        <p:spPr>
          <a:xfrm>
            <a:off x="1028688" y="3203175"/>
            <a:ext cx="3582000" cy="1139400"/>
          </a:xfrm>
          <a:prstGeom prst="roundRect">
            <a:avLst>
              <a:gd fmla="val 16667" name="adj"/>
            </a:avLst>
          </a:prstGeom>
          <a:noFill/>
          <a:ln cap="flat" cmpd="sng" w="38100">
            <a:solidFill>
              <a:srgbClr val="72717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ata"/>
                <a:ea typeface="Prata"/>
                <a:cs typeface="Prata"/>
                <a:sym typeface="Prata"/>
              </a:rPr>
              <a:t>Static MySQL Table</a:t>
            </a:r>
            <a:endParaRPr sz="2400">
              <a:latin typeface="Prata"/>
              <a:ea typeface="Prata"/>
              <a:cs typeface="Prata"/>
              <a:sym typeface="Prata"/>
            </a:endParaRPr>
          </a:p>
        </p:txBody>
      </p:sp>
      <p:sp>
        <p:nvSpPr>
          <p:cNvPr id="341" name="Google Shape;341;p33"/>
          <p:cNvSpPr/>
          <p:nvPr/>
        </p:nvSpPr>
        <p:spPr>
          <a:xfrm>
            <a:off x="6313250" y="3203175"/>
            <a:ext cx="3270300" cy="1139400"/>
          </a:xfrm>
          <a:prstGeom prst="roundRect">
            <a:avLst>
              <a:gd fmla="val 16667" name="adj"/>
            </a:avLst>
          </a:prstGeom>
          <a:noFill/>
          <a:ln cap="flat" cmpd="sng" w="38100">
            <a:solidFill>
              <a:srgbClr val="72717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Prata"/>
                <a:ea typeface="Prata"/>
                <a:cs typeface="Prata"/>
                <a:sym typeface="Prata"/>
              </a:rPr>
              <a:t>Lambda Function</a:t>
            </a:r>
            <a:endParaRPr sz="2400">
              <a:latin typeface="Prata"/>
              <a:ea typeface="Prata"/>
              <a:cs typeface="Prata"/>
              <a:sym typeface="Prata"/>
            </a:endParaRPr>
          </a:p>
        </p:txBody>
      </p:sp>
      <p:sp>
        <p:nvSpPr>
          <p:cNvPr id="342" name="Google Shape;342;p33"/>
          <p:cNvSpPr/>
          <p:nvPr/>
        </p:nvSpPr>
        <p:spPr>
          <a:xfrm>
            <a:off x="11286097" y="3224325"/>
            <a:ext cx="2454600" cy="1097100"/>
          </a:xfrm>
          <a:prstGeom prst="roundRect">
            <a:avLst>
              <a:gd fmla="val 16667" name="adj"/>
            </a:avLst>
          </a:prstGeom>
          <a:noFill/>
          <a:ln cap="flat" cmpd="sng" w="38100">
            <a:solidFill>
              <a:srgbClr val="72717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ata"/>
                <a:ea typeface="Prata"/>
                <a:cs typeface="Prata"/>
                <a:sym typeface="Prata"/>
              </a:rPr>
              <a:t>Lex Bot</a:t>
            </a:r>
            <a:endParaRPr sz="2400">
              <a:latin typeface="Prata"/>
              <a:ea typeface="Prata"/>
              <a:cs typeface="Prata"/>
              <a:sym typeface="Prata"/>
            </a:endParaRPr>
          </a:p>
        </p:txBody>
      </p:sp>
      <p:cxnSp>
        <p:nvCxnSpPr>
          <p:cNvPr id="343" name="Google Shape;343;p33"/>
          <p:cNvCxnSpPr>
            <a:stCxn id="340" idx="3"/>
            <a:endCxn id="341" idx="1"/>
          </p:cNvCxnSpPr>
          <p:nvPr/>
        </p:nvCxnSpPr>
        <p:spPr>
          <a:xfrm>
            <a:off x="4610688" y="3772875"/>
            <a:ext cx="1702500" cy="0"/>
          </a:xfrm>
          <a:prstGeom prst="straightConnector1">
            <a:avLst/>
          </a:prstGeom>
          <a:noFill/>
          <a:ln cap="flat" cmpd="sng" w="19050">
            <a:solidFill>
              <a:srgbClr val="727171"/>
            </a:solidFill>
            <a:prstDash val="solid"/>
            <a:round/>
            <a:headEnd len="med" w="med" type="none"/>
            <a:tailEnd len="med" w="med" type="triangle"/>
          </a:ln>
        </p:spPr>
      </p:cxnSp>
      <p:cxnSp>
        <p:nvCxnSpPr>
          <p:cNvPr id="344" name="Google Shape;344;p33"/>
          <p:cNvCxnSpPr>
            <a:stCxn id="341" idx="3"/>
            <a:endCxn id="342" idx="1"/>
          </p:cNvCxnSpPr>
          <p:nvPr/>
        </p:nvCxnSpPr>
        <p:spPr>
          <a:xfrm>
            <a:off x="9583550" y="3772875"/>
            <a:ext cx="1702500" cy="0"/>
          </a:xfrm>
          <a:prstGeom prst="straightConnector1">
            <a:avLst/>
          </a:prstGeom>
          <a:noFill/>
          <a:ln cap="flat" cmpd="sng" w="19050">
            <a:solidFill>
              <a:srgbClr val="727171"/>
            </a:solidFill>
            <a:prstDash val="solid"/>
            <a:round/>
            <a:headEnd len="med" w="med" type="none"/>
            <a:tailEnd len="med" w="med" type="triangle"/>
          </a:ln>
        </p:spPr>
      </p:cxnSp>
      <p:cxnSp>
        <p:nvCxnSpPr>
          <p:cNvPr id="345" name="Google Shape;345;p33"/>
          <p:cNvCxnSpPr>
            <a:stCxn id="342" idx="3"/>
            <a:endCxn id="346" idx="1"/>
          </p:cNvCxnSpPr>
          <p:nvPr/>
        </p:nvCxnSpPr>
        <p:spPr>
          <a:xfrm flipH="1" rot="10800000">
            <a:off x="13740697" y="3772275"/>
            <a:ext cx="1702500" cy="600"/>
          </a:xfrm>
          <a:prstGeom prst="straightConnector1">
            <a:avLst/>
          </a:prstGeom>
          <a:noFill/>
          <a:ln cap="flat" cmpd="sng" w="19050">
            <a:solidFill>
              <a:srgbClr val="727171"/>
            </a:solidFill>
            <a:prstDash val="solid"/>
            <a:round/>
            <a:headEnd len="med" w="med" type="none"/>
            <a:tailEnd len="med" w="med" type="triangle"/>
          </a:ln>
        </p:spPr>
      </p:cxnSp>
      <p:pic>
        <p:nvPicPr>
          <p:cNvPr id="346" name="Google Shape;346;p33"/>
          <p:cNvPicPr preferRelativeResize="0"/>
          <p:nvPr/>
        </p:nvPicPr>
        <p:blipFill rotWithShape="1">
          <a:blip r:embed="rId3">
            <a:alphaModFix/>
          </a:blip>
          <a:srcRect b="0" l="0" r="0" t="0"/>
          <a:stretch/>
        </p:blipFill>
        <p:spPr>
          <a:xfrm>
            <a:off x="15443244" y="3202429"/>
            <a:ext cx="1139437" cy="1139402"/>
          </a:xfrm>
          <a:prstGeom prst="rect">
            <a:avLst/>
          </a:prstGeom>
          <a:noFill/>
          <a:ln>
            <a:noFill/>
          </a:ln>
        </p:spPr>
      </p:pic>
      <p:sp>
        <p:nvSpPr>
          <p:cNvPr id="347" name="Google Shape;347;p33"/>
          <p:cNvSpPr txBox="1"/>
          <p:nvPr/>
        </p:nvSpPr>
        <p:spPr>
          <a:xfrm>
            <a:off x="1028700" y="5057338"/>
            <a:ext cx="35820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Export a dataframe to the MySQL with needed fields for the query: </a:t>
            </a:r>
            <a:r>
              <a:rPr b="1" lang="en-US" sz="2100">
                <a:solidFill>
                  <a:srgbClr val="424141"/>
                </a:solidFill>
                <a:latin typeface="Raleway"/>
                <a:ea typeface="Raleway"/>
                <a:cs typeface="Raleway"/>
                <a:sym typeface="Raleway"/>
              </a:rPr>
              <a:t>categories, name, stars_y</a:t>
            </a:r>
            <a:endParaRPr b="1">
              <a:latin typeface="Raleway"/>
              <a:ea typeface="Raleway"/>
              <a:cs typeface="Raleway"/>
              <a:sym typeface="Raleway"/>
            </a:endParaRPr>
          </a:p>
        </p:txBody>
      </p:sp>
      <p:sp>
        <p:nvSpPr>
          <p:cNvPr id="348" name="Google Shape;348;p33"/>
          <p:cNvSpPr txBox="1"/>
          <p:nvPr/>
        </p:nvSpPr>
        <p:spPr>
          <a:xfrm>
            <a:off x="6157400" y="5057338"/>
            <a:ext cx="3582000" cy="16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Configure a SQL query to retrieve a list of 5 restaurants that have at least a 4 star rating that fit the desired genre of food.</a:t>
            </a:r>
            <a:endParaRPr b="1">
              <a:latin typeface="Raleway"/>
              <a:ea typeface="Raleway"/>
              <a:cs typeface="Raleway"/>
              <a:sym typeface="Raleway"/>
            </a:endParaRPr>
          </a:p>
        </p:txBody>
      </p:sp>
      <p:sp>
        <p:nvSpPr>
          <p:cNvPr id="349" name="Google Shape;349;p33"/>
          <p:cNvSpPr txBox="1"/>
          <p:nvPr/>
        </p:nvSpPr>
        <p:spPr>
          <a:xfrm>
            <a:off x="2281250" y="7634825"/>
            <a:ext cx="113343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ED7843"/>
                </a:solidFill>
                <a:latin typeface="Courier New"/>
                <a:ea typeface="Courier New"/>
                <a:cs typeface="Courier New"/>
                <a:sym typeface="Courier New"/>
              </a:rPr>
              <a:t>SELECT DISTINCT name </a:t>
            </a:r>
            <a:endParaRPr b="1" sz="2300">
              <a:solidFill>
                <a:srgbClr val="ED7843"/>
              </a:solidFill>
              <a:latin typeface="Courier New"/>
              <a:ea typeface="Courier New"/>
              <a:cs typeface="Courier New"/>
              <a:sym typeface="Courier New"/>
            </a:endParaRPr>
          </a:p>
          <a:p>
            <a:pPr indent="0" lvl="0" marL="0" rtl="0" algn="l">
              <a:spcBef>
                <a:spcPts val="0"/>
              </a:spcBef>
              <a:spcAft>
                <a:spcPts val="0"/>
              </a:spcAft>
              <a:buNone/>
            </a:pPr>
            <a:r>
              <a:rPr b="1" lang="en-US" sz="2300">
                <a:solidFill>
                  <a:srgbClr val="ED7843"/>
                </a:solidFill>
                <a:latin typeface="Courier New"/>
                <a:ea typeface="Courier New"/>
                <a:cs typeface="Courier New"/>
                <a:sym typeface="Courier New"/>
              </a:rPr>
              <a:t>FROM yelp.gen_rec_restaurants </a:t>
            </a:r>
            <a:endParaRPr b="1" sz="2300">
              <a:solidFill>
                <a:srgbClr val="ED7843"/>
              </a:solidFill>
              <a:latin typeface="Courier New"/>
              <a:ea typeface="Courier New"/>
              <a:cs typeface="Courier New"/>
              <a:sym typeface="Courier New"/>
            </a:endParaRPr>
          </a:p>
          <a:p>
            <a:pPr indent="0" lvl="0" marL="0" rtl="0" algn="l">
              <a:spcBef>
                <a:spcPts val="0"/>
              </a:spcBef>
              <a:spcAft>
                <a:spcPts val="0"/>
              </a:spcAft>
              <a:buNone/>
            </a:pPr>
            <a:r>
              <a:rPr b="1" lang="en-US" sz="2300">
                <a:solidFill>
                  <a:srgbClr val="ED7843"/>
                </a:solidFill>
                <a:latin typeface="Courier New"/>
                <a:ea typeface="Courier New"/>
                <a:cs typeface="Courier New"/>
                <a:sym typeface="Courier New"/>
              </a:rPr>
              <a:t>WHERE categories LIKE '%%{genre}%%' AND stars_y &gt;= 4 LIMIT 5;</a:t>
            </a:r>
            <a:endParaRPr b="1" sz="2300">
              <a:solidFill>
                <a:srgbClr val="ED7843"/>
              </a:solidFill>
              <a:latin typeface="Courier New"/>
              <a:ea typeface="Courier New"/>
              <a:cs typeface="Courier New"/>
              <a:sym typeface="Courier New"/>
            </a:endParaRPr>
          </a:p>
        </p:txBody>
      </p:sp>
      <p:sp>
        <p:nvSpPr>
          <p:cNvPr id="350" name="Google Shape;350;p33"/>
          <p:cNvSpPr/>
          <p:nvPr/>
        </p:nvSpPr>
        <p:spPr>
          <a:xfrm>
            <a:off x="1906975" y="7486275"/>
            <a:ext cx="11570100" cy="1616100"/>
          </a:xfrm>
          <a:prstGeom prst="roundRect">
            <a:avLst>
              <a:gd fmla="val 16667" name="adj"/>
            </a:avLst>
          </a:prstGeom>
          <a:noFill/>
          <a:ln cap="flat" cmpd="sng" w="28575">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txBox="1"/>
          <p:nvPr/>
        </p:nvSpPr>
        <p:spPr>
          <a:xfrm>
            <a:off x="10722400" y="5095788"/>
            <a:ext cx="35820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424141"/>
                </a:solidFill>
                <a:latin typeface="Raleway"/>
                <a:ea typeface="Raleway"/>
                <a:cs typeface="Raleway"/>
                <a:sym typeface="Raleway"/>
              </a:rPr>
              <a:t>Obtain the customer’s desired genre to use the SQL query and return a list of restaurants!</a:t>
            </a:r>
            <a:endParaRPr b="1">
              <a:latin typeface="Raleway"/>
              <a:ea typeface="Raleway"/>
              <a:cs typeface="Raleway"/>
              <a:sym typeface="Raleway"/>
            </a:endParaRPr>
          </a:p>
        </p:txBody>
      </p:sp>
      <p:sp>
        <p:nvSpPr>
          <p:cNvPr id="352" name="Google Shape;352;p33"/>
          <p:cNvSpPr txBox="1"/>
          <p:nvPr/>
        </p:nvSpPr>
        <p:spPr>
          <a:xfrm>
            <a:off x="14304400" y="4964300"/>
            <a:ext cx="3752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rgbClr val="424141"/>
                </a:solidFill>
                <a:latin typeface="Raleway"/>
                <a:ea typeface="Raleway"/>
                <a:cs typeface="Raleway"/>
                <a:sym typeface="Raleway"/>
              </a:rPr>
              <a:t>Here are your customized recommendations. </a:t>
            </a:r>
            <a:endParaRPr sz="2100">
              <a:solidFill>
                <a:srgbClr val="424141"/>
              </a:solidFill>
              <a:latin typeface="Raleway"/>
              <a:ea typeface="Raleway"/>
              <a:cs typeface="Raleway"/>
              <a:sym typeface="Raleway"/>
            </a:endParaRPr>
          </a:p>
          <a:p>
            <a:pPr indent="0" lvl="0" marL="0" rtl="0" algn="l">
              <a:spcBef>
                <a:spcPts val="0"/>
              </a:spcBef>
              <a:spcAft>
                <a:spcPts val="0"/>
              </a:spcAft>
              <a:buNone/>
            </a:pPr>
            <a:r>
              <a:rPr lang="en-US" sz="2100">
                <a:solidFill>
                  <a:srgbClr val="424141"/>
                </a:solidFill>
                <a:latin typeface="Raleway"/>
                <a:ea typeface="Raleway"/>
                <a:cs typeface="Raleway"/>
                <a:sym typeface="Raleway"/>
              </a:rPr>
              <a:t>Choice 1: Village Whiskey </a:t>
            </a:r>
            <a:endParaRPr sz="2100">
              <a:solidFill>
                <a:srgbClr val="424141"/>
              </a:solidFill>
              <a:latin typeface="Raleway"/>
              <a:ea typeface="Raleway"/>
              <a:cs typeface="Raleway"/>
              <a:sym typeface="Raleway"/>
            </a:endParaRPr>
          </a:p>
          <a:p>
            <a:pPr indent="0" lvl="0" marL="0" rtl="0" algn="l">
              <a:spcBef>
                <a:spcPts val="0"/>
              </a:spcBef>
              <a:spcAft>
                <a:spcPts val="0"/>
              </a:spcAft>
              <a:buNone/>
            </a:pPr>
            <a:r>
              <a:rPr lang="en-US" sz="2100">
                <a:solidFill>
                  <a:srgbClr val="424141"/>
                </a:solidFill>
                <a:latin typeface="Raleway"/>
                <a:ea typeface="Raleway"/>
                <a:cs typeface="Raleway"/>
                <a:sym typeface="Raleway"/>
              </a:rPr>
              <a:t>Choice 2: HipCityVeg</a:t>
            </a:r>
            <a:endParaRPr sz="2100">
              <a:solidFill>
                <a:srgbClr val="424141"/>
              </a:solidFill>
              <a:latin typeface="Raleway"/>
              <a:ea typeface="Raleway"/>
              <a:cs typeface="Raleway"/>
              <a:sym typeface="Raleway"/>
            </a:endParaRPr>
          </a:p>
          <a:p>
            <a:pPr indent="0" lvl="0" marL="0" rtl="0" algn="l">
              <a:spcBef>
                <a:spcPts val="0"/>
              </a:spcBef>
              <a:spcAft>
                <a:spcPts val="0"/>
              </a:spcAft>
              <a:buNone/>
            </a:pPr>
            <a:r>
              <a:rPr lang="en-US" sz="2100">
                <a:solidFill>
                  <a:srgbClr val="424141"/>
                </a:solidFill>
                <a:latin typeface="Raleway"/>
                <a:ea typeface="Raleway"/>
                <a:cs typeface="Raleway"/>
                <a:sym typeface="Raleway"/>
              </a:rPr>
              <a:t>Choice 3: The Blue Duck</a:t>
            </a:r>
            <a:endParaRPr sz="2100">
              <a:solidFill>
                <a:srgbClr val="424141"/>
              </a:solidFill>
              <a:latin typeface="Raleway"/>
              <a:ea typeface="Raleway"/>
              <a:cs typeface="Raleway"/>
              <a:sym typeface="Raleway"/>
            </a:endParaRPr>
          </a:p>
          <a:p>
            <a:pPr indent="0" lvl="0" marL="0" rtl="0" algn="l">
              <a:spcBef>
                <a:spcPts val="0"/>
              </a:spcBef>
              <a:spcAft>
                <a:spcPts val="0"/>
              </a:spcAft>
              <a:buNone/>
            </a:pPr>
            <a:r>
              <a:rPr lang="en-US" sz="2100">
                <a:solidFill>
                  <a:srgbClr val="424141"/>
                </a:solidFill>
                <a:latin typeface="Raleway"/>
                <a:ea typeface="Raleway"/>
                <a:cs typeface="Raleway"/>
                <a:sym typeface="Raleway"/>
              </a:rPr>
              <a:t>Choice 4: Bareburger - Midtown Village</a:t>
            </a:r>
            <a:endParaRPr sz="2100">
              <a:solidFill>
                <a:srgbClr val="424141"/>
              </a:solidFill>
              <a:latin typeface="Raleway"/>
              <a:ea typeface="Raleway"/>
              <a:cs typeface="Raleway"/>
              <a:sym typeface="Raleway"/>
            </a:endParaRPr>
          </a:p>
          <a:p>
            <a:pPr indent="0" lvl="0" marL="0" rtl="0" algn="l">
              <a:spcBef>
                <a:spcPts val="0"/>
              </a:spcBef>
              <a:spcAft>
                <a:spcPts val="0"/>
              </a:spcAft>
              <a:buNone/>
            </a:pPr>
            <a:r>
              <a:rPr lang="en-US" sz="2100">
                <a:solidFill>
                  <a:srgbClr val="424141"/>
                </a:solidFill>
                <a:latin typeface="Raleway"/>
                <a:ea typeface="Raleway"/>
                <a:cs typeface="Raleway"/>
                <a:sym typeface="Raleway"/>
              </a:rPr>
              <a:t>Choice 5: The Love</a:t>
            </a:r>
            <a:endParaRPr sz="2100">
              <a:solidFill>
                <a:srgbClr val="424141"/>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356" name="Shape 356"/>
        <p:cNvGrpSpPr/>
        <p:nvPr/>
      </p:nvGrpSpPr>
      <p:grpSpPr>
        <a:xfrm>
          <a:off x="0" y="0"/>
          <a:ext cx="0" cy="0"/>
          <a:chOff x="0" y="0"/>
          <a:chExt cx="0" cy="0"/>
        </a:xfrm>
      </p:grpSpPr>
      <p:pic>
        <p:nvPicPr>
          <p:cNvPr id="357" name="Google Shape;357;p34"/>
          <p:cNvPicPr preferRelativeResize="0"/>
          <p:nvPr/>
        </p:nvPicPr>
        <p:blipFill rotWithShape="1">
          <a:blip r:embed="rId3">
            <a:alphaModFix/>
          </a:blip>
          <a:srcRect b="57063" l="0" r="0" t="28772"/>
          <a:stretch/>
        </p:blipFill>
        <p:spPr>
          <a:xfrm>
            <a:off x="0" y="6408898"/>
            <a:ext cx="18288000" cy="3878102"/>
          </a:xfrm>
          <a:prstGeom prst="rect">
            <a:avLst/>
          </a:prstGeom>
          <a:noFill/>
          <a:ln>
            <a:noFill/>
          </a:ln>
        </p:spPr>
      </p:pic>
      <p:sp>
        <p:nvSpPr>
          <p:cNvPr id="358" name="Google Shape;358;p34"/>
          <p:cNvSpPr txBox="1"/>
          <p:nvPr/>
        </p:nvSpPr>
        <p:spPr>
          <a:xfrm>
            <a:off x="1508990" y="4009598"/>
            <a:ext cx="15270000" cy="769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000">
                <a:solidFill>
                  <a:srgbClr val="424141"/>
                </a:solidFill>
                <a:latin typeface="Prata"/>
                <a:ea typeface="Prata"/>
                <a:cs typeface="Prata"/>
                <a:sym typeface="Prata"/>
              </a:rPr>
              <a:t>Let’s try out the chatbot!</a:t>
            </a:r>
            <a:endParaRPr sz="100"/>
          </a:p>
        </p:txBody>
      </p:sp>
      <p:pic>
        <p:nvPicPr>
          <p:cNvPr id="359" name="Google Shape;359;p34"/>
          <p:cNvPicPr preferRelativeResize="0"/>
          <p:nvPr/>
        </p:nvPicPr>
        <p:blipFill rotWithShape="1">
          <a:blip r:embed="rId4">
            <a:alphaModFix/>
          </a:blip>
          <a:srcRect b="34914" l="0" r="0" t="34913"/>
          <a:stretch/>
        </p:blipFill>
        <p:spPr>
          <a:xfrm>
            <a:off x="0" y="0"/>
            <a:ext cx="18288000" cy="3680747"/>
          </a:xfrm>
          <a:prstGeom prst="rect">
            <a:avLst/>
          </a:prstGeom>
          <a:noFill/>
          <a:ln>
            <a:noFill/>
          </a:ln>
        </p:spPr>
      </p:pic>
      <p:cxnSp>
        <p:nvCxnSpPr>
          <p:cNvPr id="360" name="Google Shape;360;p34"/>
          <p:cNvCxnSpPr/>
          <p:nvPr/>
        </p:nvCxnSpPr>
        <p:spPr>
          <a:xfrm>
            <a:off x="-15201900" y="5025773"/>
            <a:ext cx="16230600" cy="0"/>
          </a:xfrm>
          <a:prstGeom prst="straightConnector1">
            <a:avLst/>
          </a:prstGeom>
          <a:noFill/>
          <a:ln cap="flat" cmpd="sng" w="38100">
            <a:solidFill>
              <a:srgbClr val="424141"/>
            </a:solidFill>
            <a:prstDash val="solid"/>
            <a:round/>
            <a:headEnd len="sm" w="sm" type="none"/>
            <a:tailEnd len="sm" w="sm" type="none"/>
          </a:ln>
        </p:spPr>
      </p:cxnSp>
      <p:cxnSp>
        <p:nvCxnSpPr>
          <p:cNvPr id="361" name="Google Shape;361;p34"/>
          <p:cNvCxnSpPr/>
          <p:nvPr/>
        </p:nvCxnSpPr>
        <p:spPr>
          <a:xfrm>
            <a:off x="17259300" y="5063873"/>
            <a:ext cx="16230600" cy="0"/>
          </a:xfrm>
          <a:prstGeom prst="straightConnector1">
            <a:avLst/>
          </a:prstGeom>
          <a:noFill/>
          <a:ln cap="flat" cmpd="sng" w="38100">
            <a:solidFill>
              <a:srgbClr val="424141"/>
            </a:solidFill>
            <a:prstDash val="solid"/>
            <a:round/>
            <a:headEnd len="sm" w="sm" type="none"/>
            <a:tailEnd len="sm" w="sm" type="none"/>
          </a:ln>
        </p:spPr>
      </p:cxnSp>
      <p:sp>
        <p:nvSpPr>
          <p:cNvPr id="362" name="Google Shape;362;p34"/>
          <p:cNvSpPr txBox="1"/>
          <p:nvPr/>
        </p:nvSpPr>
        <p:spPr>
          <a:xfrm>
            <a:off x="5413500" y="5270750"/>
            <a:ext cx="7461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u="sng">
                <a:solidFill>
                  <a:schemeClr val="hlink"/>
                </a:solidFill>
                <a:latin typeface="Calibri"/>
                <a:ea typeface="Calibri"/>
                <a:cs typeface="Calibri"/>
                <a:sym typeface="Calibri"/>
                <a:hlinkClick r:id="rId5"/>
              </a:rPr>
              <a:t>http://54.237.7.35/</a:t>
            </a:r>
            <a:endParaRPr sz="30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366" name="Shape 366"/>
        <p:cNvGrpSpPr/>
        <p:nvPr/>
      </p:nvGrpSpPr>
      <p:grpSpPr>
        <a:xfrm>
          <a:off x="0" y="0"/>
          <a:ext cx="0" cy="0"/>
          <a:chOff x="0" y="0"/>
          <a:chExt cx="0" cy="0"/>
        </a:xfrm>
      </p:grpSpPr>
      <p:sp>
        <p:nvSpPr>
          <p:cNvPr id="367" name="Google Shape;367;p35"/>
          <p:cNvSpPr/>
          <p:nvPr/>
        </p:nvSpPr>
        <p:spPr>
          <a:xfrm>
            <a:off x="13816620" y="2667905"/>
            <a:ext cx="3131700" cy="2971800"/>
          </a:xfrm>
          <a:prstGeom prst="rect">
            <a:avLst/>
          </a:prstGeom>
          <a:solidFill>
            <a:srgbClr val="EDAB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35"/>
          <p:cNvPicPr preferRelativeResize="0"/>
          <p:nvPr/>
        </p:nvPicPr>
        <p:blipFill rotWithShape="1">
          <a:blip r:embed="rId3">
            <a:alphaModFix/>
          </a:blip>
          <a:srcRect b="0" l="10480" r="10480" t="0"/>
          <a:stretch/>
        </p:blipFill>
        <p:spPr>
          <a:xfrm>
            <a:off x="9647515" y="3479757"/>
            <a:ext cx="4927512" cy="4675896"/>
          </a:xfrm>
          <a:prstGeom prst="rect">
            <a:avLst/>
          </a:prstGeom>
          <a:noFill/>
          <a:ln>
            <a:noFill/>
          </a:ln>
        </p:spPr>
      </p:pic>
      <p:cxnSp>
        <p:nvCxnSpPr>
          <p:cNvPr id="369" name="Google Shape;369;p35"/>
          <p:cNvCxnSpPr/>
          <p:nvPr/>
        </p:nvCxnSpPr>
        <p:spPr>
          <a:xfrm>
            <a:off x="1028700" y="2334530"/>
            <a:ext cx="16174500" cy="0"/>
          </a:xfrm>
          <a:prstGeom prst="straightConnector1">
            <a:avLst/>
          </a:prstGeom>
          <a:noFill/>
          <a:ln cap="flat" cmpd="sng" w="38100">
            <a:solidFill>
              <a:srgbClr val="424141"/>
            </a:solidFill>
            <a:prstDash val="solid"/>
            <a:round/>
            <a:headEnd len="sm" w="sm" type="none"/>
            <a:tailEnd len="sm" w="sm" type="none"/>
          </a:ln>
        </p:spPr>
      </p:cxnSp>
      <p:sp>
        <p:nvSpPr>
          <p:cNvPr id="370" name="Google Shape;370;p35"/>
          <p:cNvSpPr txBox="1"/>
          <p:nvPr/>
        </p:nvSpPr>
        <p:spPr>
          <a:xfrm>
            <a:off x="1028700" y="914400"/>
            <a:ext cx="13130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6399" u="none" cap="none" strike="noStrike">
                <a:solidFill>
                  <a:srgbClr val="424141"/>
                </a:solidFill>
                <a:latin typeface="Prata"/>
                <a:ea typeface="Prata"/>
                <a:cs typeface="Prata"/>
                <a:sym typeface="Prata"/>
              </a:rPr>
              <a:t>Con</a:t>
            </a:r>
            <a:r>
              <a:rPr lang="en-US" sz="6399">
                <a:solidFill>
                  <a:srgbClr val="424141"/>
                </a:solidFill>
                <a:latin typeface="Prata"/>
                <a:ea typeface="Prata"/>
                <a:cs typeface="Prata"/>
                <a:sym typeface="Prata"/>
              </a:rPr>
              <a:t>clusion</a:t>
            </a:r>
            <a:endParaRPr/>
          </a:p>
        </p:txBody>
      </p:sp>
      <p:cxnSp>
        <p:nvCxnSpPr>
          <p:cNvPr id="371" name="Google Shape;371;p35"/>
          <p:cNvCxnSpPr/>
          <p:nvPr/>
        </p:nvCxnSpPr>
        <p:spPr>
          <a:xfrm>
            <a:off x="972481" y="8676323"/>
            <a:ext cx="16230600" cy="0"/>
          </a:xfrm>
          <a:prstGeom prst="straightConnector1">
            <a:avLst/>
          </a:prstGeom>
          <a:noFill/>
          <a:ln cap="flat" cmpd="sng" w="38100">
            <a:solidFill>
              <a:srgbClr val="424141"/>
            </a:solidFill>
            <a:prstDash val="solid"/>
            <a:round/>
            <a:headEnd len="sm" w="sm" type="none"/>
            <a:tailEnd len="sm" w="sm" type="none"/>
          </a:ln>
        </p:spPr>
      </p:cxnSp>
      <p:sp>
        <p:nvSpPr>
          <p:cNvPr id="372" name="Google Shape;372;p35"/>
          <p:cNvSpPr txBox="1"/>
          <p:nvPr/>
        </p:nvSpPr>
        <p:spPr>
          <a:xfrm>
            <a:off x="1028700" y="8843000"/>
            <a:ext cx="86187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lang="en-US" sz="2400">
                <a:solidFill>
                  <a:srgbClr val="424141"/>
                </a:solidFill>
                <a:latin typeface="Raleway"/>
                <a:ea typeface="Raleway"/>
                <a:cs typeface="Raleway"/>
                <a:sym typeface="Raleway"/>
              </a:rPr>
              <a:t>The Wondrous World of Restaurant Selection</a:t>
            </a:r>
            <a:endParaRPr/>
          </a:p>
        </p:txBody>
      </p:sp>
      <p:sp>
        <p:nvSpPr>
          <p:cNvPr id="373" name="Google Shape;373;p35"/>
          <p:cNvSpPr txBox="1"/>
          <p:nvPr/>
        </p:nvSpPr>
        <p:spPr>
          <a:xfrm>
            <a:off x="1224875" y="2769750"/>
            <a:ext cx="7380000" cy="45057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lang="en-US" sz="2400">
                <a:solidFill>
                  <a:srgbClr val="424141"/>
                </a:solidFill>
                <a:latin typeface="Prata"/>
                <a:ea typeface="Prata"/>
                <a:cs typeface="Prata"/>
                <a:sym typeface="Prata"/>
              </a:rPr>
              <a:t>Chatbot Thoughts</a:t>
            </a:r>
            <a:r>
              <a:rPr b="1" lang="en-US" sz="2400">
                <a:solidFill>
                  <a:srgbClr val="424141"/>
                </a:solidFill>
                <a:latin typeface="Prata"/>
                <a:ea typeface="Prata"/>
                <a:cs typeface="Prata"/>
                <a:sym typeface="Prata"/>
              </a:rPr>
              <a:t>:</a:t>
            </a:r>
            <a:endParaRPr b="1"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The interactions between our models, Data Storage and Lex were our hardest parts</a:t>
            </a:r>
            <a:endParaRPr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Optimize for business applications</a:t>
            </a:r>
            <a:endParaRPr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Expand interactions to improve value provided to customers.</a:t>
            </a:r>
            <a:endParaRPr sz="2400">
              <a:solidFill>
                <a:srgbClr val="424141"/>
              </a:solidFill>
              <a:latin typeface="Prata"/>
              <a:ea typeface="Prata"/>
              <a:cs typeface="Prata"/>
              <a:sym typeface="Prata"/>
            </a:endParaRPr>
          </a:p>
          <a:p>
            <a:pPr indent="-381000" lvl="0" marL="914400" marR="0" rtl="0" algn="l">
              <a:lnSpc>
                <a:spcPct val="139958"/>
              </a:lnSpc>
              <a:spcBef>
                <a:spcPts val="0"/>
              </a:spcBef>
              <a:spcAft>
                <a:spcPts val="0"/>
              </a:spcAft>
              <a:buClr>
                <a:srgbClr val="424141"/>
              </a:buClr>
              <a:buSzPts val="2400"/>
              <a:buFont typeface="Prata"/>
              <a:buChar char="❖"/>
            </a:pPr>
            <a:r>
              <a:rPr lang="en-US" sz="2400">
                <a:solidFill>
                  <a:srgbClr val="424141"/>
                </a:solidFill>
                <a:latin typeface="Prata"/>
                <a:ea typeface="Prata"/>
                <a:cs typeface="Prata"/>
                <a:sym typeface="Prata"/>
              </a:rPr>
              <a:t>We can not use this data for any non academic setting, new data would need to be found for a real business</a:t>
            </a:r>
            <a:endParaRPr sz="2400">
              <a:solidFill>
                <a:srgbClr val="424141"/>
              </a:solidFill>
              <a:latin typeface="Prata"/>
              <a:ea typeface="Prata"/>
              <a:cs typeface="Prata"/>
              <a:sym typeface="Prat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377" name="Shape 377"/>
        <p:cNvGrpSpPr/>
        <p:nvPr/>
      </p:nvGrpSpPr>
      <p:grpSpPr>
        <a:xfrm>
          <a:off x="0" y="0"/>
          <a:ext cx="0" cy="0"/>
          <a:chOff x="0" y="0"/>
          <a:chExt cx="0" cy="0"/>
        </a:xfrm>
      </p:grpSpPr>
      <p:cxnSp>
        <p:nvCxnSpPr>
          <p:cNvPr id="378" name="Google Shape;378;p36"/>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379" name="Google Shape;379;p36"/>
          <p:cNvCxnSpPr/>
          <p:nvPr/>
        </p:nvCxnSpPr>
        <p:spPr>
          <a:xfrm>
            <a:off x="972481" y="8676323"/>
            <a:ext cx="16230600" cy="0"/>
          </a:xfrm>
          <a:prstGeom prst="straightConnector1">
            <a:avLst/>
          </a:prstGeom>
          <a:noFill/>
          <a:ln cap="flat" cmpd="sng" w="38100">
            <a:solidFill>
              <a:srgbClr val="424141"/>
            </a:solidFill>
            <a:prstDash val="solid"/>
            <a:round/>
            <a:headEnd len="sm" w="sm" type="none"/>
            <a:tailEnd len="sm" w="sm" type="none"/>
          </a:ln>
        </p:spPr>
      </p:cxnSp>
      <p:pic>
        <p:nvPicPr>
          <p:cNvPr id="380" name="Google Shape;380;p36"/>
          <p:cNvPicPr preferRelativeResize="0"/>
          <p:nvPr/>
        </p:nvPicPr>
        <p:blipFill rotWithShape="1">
          <a:blip r:embed="rId3">
            <a:alphaModFix/>
          </a:blip>
          <a:srcRect b="1358" l="0" r="8672" t="1359"/>
          <a:stretch/>
        </p:blipFill>
        <p:spPr>
          <a:xfrm>
            <a:off x="10232661" y="3086100"/>
            <a:ext cx="7014818" cy="4978227"/>
          </a:xfrm>
          <a:prstGeom prst="rect">
            <a:avLst/>
          </a:prstGeom>
          <a:noFill/>
          <a:ln>
            <a:noFill/>
          </a:ln>
        </p:spPr>
      </p:pic>
      <p:sp>
        <p:nvSpPr>
          <p:cNvPr id="381" name="Google Shape;381;p36"/>
          <p:cNvSpPr txBox="1"/>
          <p:nvPr/>
        </p:nvSpPr>
        <p:spPr>
          <a:xfrm>
            <a:off x="1028700" y="914400"/>
            <a:ext cx="13130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6399" u="none" cap="none" strike="noStrike">
                <a:solidFill>
                  <a:srgbClr val="424141"/>
                </a:solidFill>
                <a:latin typeface="Prata"/>
                <a:ea typeface="Prata"/>
                <a:cs typeface="Prata"/>
                <a:sym typeface="Prata"/>
              </a:rPr>
              <a:t>F</a:t>
            </a:r>
            <a:r>
              <a:rPr lang="en-US" sz="6399">
                <a:solidFill>
                  <a:srgbClr val="424141"/>
                </a:solidFill>
                <a:latin typeface="Prata"/>
                <a:ea typeface="Prata"/>
                <a:cs typeface="Prata"/>
                <a:sym typeface="Prata"/>
              </a:rPr>
              <a:t>uture Work</a:t>
            </a:r>
            <a:endParaRPr/>
          </a:p>
        </p:txBody>
      </p:sp>
      <p:sp>
        <p:nvSpPr>
          <p:cNvPr id="382" name="Google Shape;382;p36"/>
          <p:cNvSpPr txBox="1"/>
          <p:nvPr/>
        </p:nvSpPr>
        <p:spPr>
          <a:xfrm>
            <a:off x="1066300" y="2906900"/>
            <a:ext cx="88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83" name="Google Shape;383;p36"/>
          <p:cNvSpPr txBox="1"/>
          <p:nvPr/>
        </p:nvSpPr>
        <p:spPr>
          <a:xfrm>
            <a:off x="988900" y="2643675"/>
            <a:ext cx="8981700" cy="5725800"/>
          </a:xfrm>
          <a:prstGeom prst="rect">
            <a:avLst/>
          </a:prstGeom>
          <a:noFill/>
          <a:ln>
            <a:noFill/>
          </a:ln>
        </p:spPr>
        <p:txBody>
          <a:bodyPr anchorCtr="0" anchor="t" bIns="91425" lIns="91425" spcFirstLastPara="1" rIns="91425" wrap="square" tIns="91425">
            <a:spAutoFit/>
          </a:bodyPr>
          <a:lstStyle/>
          <a:p>
            <a:pPr indent="-419100" lvl="0" marL="914400" rtl="0" algn="l">
              <a:spcBef>
                <a:spcPts val="0"/>
              </a:spcBef>
              <a:spcAft>
                <a:spcPts val="0"/>
              </a:spcAft>
              <a:buSzPts val="3000"/>
              <a:buFont typeface="Prata"/>
              <a:buChar char="❖"/>
            </a:pPr>
            <a:r>
              <a:rPr lang="en-US" sz="3000">
                <a:latin typeface="Prata"/>
                <a:ea typeface="Prata"/>
                <a:cs typeface="Prata"/>
                <a:sym typeface="Prata"/>
              </a:rPr>
              <a:t>Insert username and </a:t>
            </a:r>
            <a:r>
              <a:rPr lang="en-US" sz="3000">
                <a:latin typeface="Prata"/>
                <a:ea typeface="Prata"/>
                <a:cs typeface="Prata"/>
                <a:sym typeface="Prata"/>
              </a:rPr>
              <a:t>password</a:t>
            </a:r>
            <a:r>
              <a:rPr lang="en-US" sz="3000">
                <a:latin typeface="Prata"/>
                <a:ea typeface="Prata"/>
                <a:cs typeface="Prata"/>
                <a:sym typeface="Prata"/>
              </a:rPr>
              <a:t> instead of user_ID for the ALS model based chatbot</a:t>
            </a:r>
            <a:endParaRPr sz="3000">
              <a:latin typeface="Prata"/>
              <a:ea typeface="Prata"/>
              <a:cs typeface="Prata"/>
              <a:sym typeface="Prata"/>
            </a:endParaRPr>
          </a:p>
          <a:p>
            <a:pPr indent="0" lvl="0" marL="914400" rtl="0" algn="l">
              <a:spcBef>
                <a:spcPts val="0"/>
              </a:spcBef>
              <a:spcAft>
                <a:spcPts val="0"/>
              </a:spcAft>
              <a:buNone/>
            </a:pPr>
            <a:r>
              <a:t/>
            </a:r>
            <a:endParaRPr sz="3000">
              <a:latin typeface="Prata"/>
              <a:ea typeface="Prata"/>
              <a:cs typeface="Prata"/>
              <a:sym typeface="Prata"/>
            </a:endParaRPr>
          </a:p>
          <a:p>
            <a:pPr indent="-419100" lvl="0" marL="914400" rtl="0" algn="l">
              <a:spcBef>
                <a:spcPts val="0"/>
              </a:spcBef>
              <a:spcAft>
                <a:spcPts val="0"/>
              </a:spcAft>
              <a:buSzPts val="3000"/>
              <a:buFont typeface="Prata"/>
              <a:buChar char="❖"/>
            </a:pPr>
            <a:r>
              <a:rPr lang="en-US" sz="3000">
                <a:latin typeface="Prata"/>
                <a:ea typeface="Prata"/>
                <a:cs typeface="Prata"/>
                <a:sym typeface="Prata"/>
              </a:rPr>
              <a:t>Expand the dataset to cover the U.S. and allow filtering for smaller geographic areas </a:t>
            </a:r>
            <a:r>
              <a:rPr lang="en-US" sz="3000">
                <a:latin typeface="Prata"/>
                <a:ea typeface="Prata"/>
                <a:cs typeface="Prata"/>
                <a:sym typeface="Prata"/>
              </a:rPr>
              <a:t>when</a:t>
            </a:r>
            <a:r>
              <a:rPr lang="en-US" sz="3000">
                <a:latin typeface="Prata"/>
                <a:ea typeface="Prata"/>
                <a:cs typeface="Prata"/>
                <a:sym typeface="Prata"/>
              </a:rPr>
              <a:t> </a:t>
            </a:r>
            <a:r>
              <a:rPr lang="en-US" sz="3000">
                <a:latin typeface="Prata"/>
                <a:ea typeface="Prata"/>
                <a:cs typeface="Prata"/>
                <a:sym typeface="Prata"/>
              </a:rPr>
              <a:t>searching</a:t>
            </a:r>
            <a:r>
              <a:rPr lang="en-US" sz="3000">
                <a:latin typeface="Prata"/>
                <a:ea typeface="Prata"/>
                <a:cs typeface="Prata"/>
                <a:sym typeface="Prata"/>
              </a:rPr>
              <a:t> for restaurant </a:t>
            </a:r>
            <a:r>
              <a:rPr lang="en-US" sz="3000">
                <a:latin typeface="Prata"/>
                <a:ea typeface="Prata"/>
                <a:cs typeface="Prata"/>
                <a:sym typeface="Prata"/>
              </a:rPr>
              <a:t>recommendations</a:t>
            </a:r>
            <a:r>
              <a:rPr lang="en-US" sz="3000">
                <a:latin typeface="Prata"/>
                <a:ea typeface="Prata"/>
                <a:cs typeface="Prata"/>
                <a:sym typeface="Prata"/>
              </a:rPr>
              <a:t>.</a:t>
            </a:r>
            <a:endParaRPr sz="3000">
              <a:latin typeface="Prata"/>
              <a:ea typeface="Prata"/>
              <a:cs typeface="Prata"/>
              <a:sym typeface="Prata"/>
            </a:endParaRPr>
          </a:p>
          <a:p>
            <a:pPr indent="-419100" lvl="1" marL="1371600" rtl="0" algn="l">
              <a:spcBef>
                <a:spcPts val="0"/>
              </a:spcBef>
              <a:spcAft>
                <a:spcPts val="0"/>
              </a:spcAft>
              <a:buSzPts val="3000"/>
              <a:buFont typeface="Prata"/>
              <a:buChar char="➢"/>
            </a:pPr>
            <a:r>
              <a:rPr lang="en-US" sz="3000">
                <a:latin typeface="Prata"/>
                <a:ea typeface="Prata"/>
                <a:cs typeface="Prata"/>
                <a:sym typeface="Prata"/>
              </a:rPr>
              <a:t>More filtering in SQL queries </a:t>
            </a:r>
            <a:endParaRPr sz="3000">
              <a:latin typeface="Prata"/>
              <a:ea typeface="Prata"/>
              <a:cs typeface="Prata"/>
              <a:sym typeface="Prata"/>
            </a:endParaRPr>
          </a:p>
          <a:p>
            <a:pPr indent="0" lvl="0" marL="1371600" rtl="0" algn="l">
              <a:spcBef>
                <a:spcPts val="0"/>
              </a:spcBef>
              <a:spcAft>
                <a:spcPts val="0"/>
              </a:spcAft>
              <a:buNone/>
            </a:pPr>
            <a:r>
              <a:t/>
            </a:r>
            <a:endParaRPr sz="3000">
              <a:latin typeface="Prata"/>
              <a:ea typeface="Prata"/>
              <a:cs typeface="Prata"/>
              <a:sym typeface="Prata"/>
            </a:endParaRPr>
          </a:p>
          <a:p>
            <a:pPr indent="-419100" lvl="0" marL="914400" rtl="0" algn="l">
              <a:spcBef>
                <a:spcPts val="0"/>
              </a:spcBef>
              <a:spcAft>
                <a:spcPts val="0"/>
              </a:spcAft>
              <a:buSzPts val="3000"/>
              <a:buFont typeface="Prata"/>
              <a:buChar char="❖"/>
            </a:pPr>
            <a:r>
              <a:rPr lang="en-US" sz="3000">
                <a:latin typeface="Prata"/>
                <a:ea typeface="Prata"/>
                <a:cs typeface="Prata"/>
                <a:sym typeface="Prata"/>
              </a:rPr>
              <a:t>Deploy</a:t>
            </a:r>
            <a:r>
              <a:rPr lang="en-US" sz="3000">
                <a:latin typeface="Prata"/>
                <a:ea typeface="Prata"/>
                <a:cs typeface="Prata"/>
                <a:sym typeface="Prata"/>
              </a:rPr>
              <a:t> the model from Databricks as an endpoint so we </a:t>
            </a:r>
            <a:r>
              <a:rPr lang="en-US" sz="3000">
                <a:latin typeface="Prata"/>
                <a:ea typeface="Prata"/>
                <a:cs typeface="Prata"/>
                <a:sym typeface="Prata"/>
              </a:rPr>
              <a:t>can</a:t>
            </a:r>
            <a:r>
              <a:rPr lang="en-US" sz="3000">
                <a:latin typeface="Prata"/>
                <a:ea typeface="Prata"/>
                <a:cs typeface="Prata"/>
                <a:sym typeface="Prata"/>
              </a:rPr>
              <a:t> have active user recommendations that are more detailed.</a:t>
            </a:r>
            <a:endParaRPr sz="3000">
              <a:latin typeface="Prata"/>
              <a:ea typeface="Prata"/>
              <a:cs typeface="Prata"/>
              <a:sym typeface="Prat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387" name="Shape 387"/>
        <p:cNvGrpSpPr/>
        <p:nvPr/>
      </p:nvGrpSpPr>
      <p:grpSpPr>
        <a:xfrm>
          <a:off x="0" y="0"/>
          <a:ext cx="0" cy="0"/>
          <a:chOff x="0" y="0"/>
          <a:chExt cx="0" cy="0"/>
        </a:xfrm>
      </p:grpSpPr>
      <p:cxnSp>
        <p:nvCxnSpPr>
          <p:cNvPr id="388" name="Google Shape;388;p37"/>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389" name="Google Shape;389;p37"/>
          <p:cNvCxnSpPr/>
          <p:nvPr/>
        </p:nvCxnSpPr>
        <p:spPr>
          <a:xfrm>
            <a:off x="972481" y="8676323"/>
            <a:ext cx="16230600" cy="0"/>
          </a:xfrm>
          <a:prstGeom prst="straightConnector1">
            <a:avLst/>
          </a:prstGeom>
          <a:noFill/>
          <a:ln cap="flat" cmpd="sng" w="38100">
            <a:solidFill>
              <a:srgbClr val="424141"/>
            </a:solidFill>
            <a:prstDash val="solid"/>
            <a:round/>
            <a:headEnd len="sm" w="sm" type="none"/>
            <a:tailEnd len="sm" w="sm" type="none"/>
          </a:ln>
        </p:spPr>
      </p:cxnSp>
      <p:pic>
        <p:nvPicPr>
          <p:cNvPr id="390" name="Google Shape;390;p37"/>
          <p:cNvPicPr preferRelativeResize="0"/>
          <p:nvPr/>
        </p:nvPicPr>
        <p:blipFill rotWithShape="1">
          <a:blip r:embed="rId3">
            <a:alphaModFix/>
          </a:blip>
          <a:srcRect b="1352" l="0" r="8675" t="1362"/>
          <a:stretch/>
        </p:blipFill>
        <p:spPr>
          <a:xfrm>
            <a:off x="10232661" y="3086100"/>
            <a:ext cx="7014818" cy="4978226"/>
          </a:xfrm>
          <a:prstGeom prst="rect">
            <a:avLst/>
          </a:prstGeom>
          <a:noFill/>
          <a:ln>
            <a:noFill/>
          </a:ln>
        </p:spPr>
      </p:pic>
      <p:sp>
        <p:nvSpPr>
          <p:cNvPr id="391" name="Google Shape;391;p37"/>
          <p:cNvSpPr txBox="1"/>
          <p:nvPr/>
        </p:nvSpPr>
        <p:spPr>
          <a:xfrm>
            <a:off x="1028700" y="914400"/>
            <a:ext cx="13130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6399" u="none" cap="none" strike="noStrike">
                <a:solidFill>
                  <a:srgbClr val="424141"/>
                </a:solidFill>
                <a:latin typeface="Prata"/>
                <a:ea typeface="Prata"/>
                <a:cs typeface="Prata"/>
                <a:sym typeface="Prata"/>
              </a:rPr>
              <a:t>F</a:t>
            </a:r>
            <a:r>
              <a:rPr lang="en-US" sz="6399">
                <a:solidFill>
                  <a:srgbClr val="424141"/>
                </a:solidFill>
                <a:latin typeface="Prata"/>
                <a:ea typeface="Prata"/>
                <a:cs typeface="Prata"/>
                <a:sym typeface="Prata"/>
              </a:rPr>
              <a:t>uture Work - Continued</a:t>
            </a:r>
            <a:endParaRPr/>
          </a:p>
        </p:txBody>
      </p:sp>
      <p:sp>
        <p:nvSpPr>
          <p:cNvPr id="392" name="Google Shape;392;p37"/>
          <p:cNvSpPr txBox="1"/>
          <p:nvPr/>
        </p:nvSpPr>
        <p:spPr>
          <a:xfrm>
            <a:off x="1066300" y="2906900"/>
            <a:ext cx="88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93" name="Google Shape;393;p37"/>
          <p:cNvSpPr txBox="1"/>
          <p:nvPr/>
        </p:nvSpPr>
        <p:spPr>
          <a:xfrm>
            <a:off x="988900" y="3117463"/>
            <a:ext cx="8981700" cy="2955300"/>
          </a:xfrm>
          <a:prstGeom prst="rect">
            <a:avLst/>
          </a:prstGeom>
          <a:noFill/>
          <a:ln>
            <a:noFill/>
          </a:ln>
        </p:spPr>
        <p:txBody>
          <a:bodyPr anchorCtr="0" anchor="t" bIns="91425" lIns="91425" spcFirstLastPara="1" rIns="91425" wrap="square" tIns="91425">
            <a:spAutoFit/>
          </a:bodyPr>
          <a:lstStyle/>
          <a:p>
            <a:pPr indent="-419100" lvl="0" marL="914400" rtl="0" algn="l">
              <a:spcBef>
                <a:spcPts val="0"/>
              </a:spcBef>
              <a:spcAft>
                <a:spcPts val="0"/>
              </a:spcAft>
              <a:buSzPts val="3000"/>
              <a:buFont typeface="Prata"/>
              <a:buChar char="❖"/>
            </a:pPr>
            <a:r>
              <a:rPr lang="en-US" sz="3000">
                <a:latin typeface="Prata"/>
                <a:ea typeface="Prata"/>
                <a:cs typeface="Prata"/>
                <a:sym typeface="Prata"/>
              </a:rPr>
              <a:t>Have new </a:t>
            </a:r>
            <a:r>
              <a:rPr lang="en-US" sz="3000">
                <a:latin typeface="Prata"/>
                <a:ea typeface="Prata"/>
                <a:cs typeface="Prata"/>
                <a:sym typeface="Prata"/>
              </a:rPr>
              <a:t>reviews be entered into the dataset used to train the ALS model.</a:t>
            </a:r>
            <a:endParaRPr sz="3000">
              <a:latin typeface="Prata"/>
              <a:ea typeface="Prata"/>
              <a:cs typeface="Prata"/>
              <a:sym typeface="Prata"/>
            </a:endParaRPr>
          </a:p>
          <a:p>
            <a:pPr indent="0" lvl="0" marL="914400" rtl="0" algn="l">
              <a:spcBef>
                <a:spcPts val="0"/>
              </a:spcBef>
              <a:spcAft>
                <a:spcPts val="0"/>
              </a:spcAft>
              <a:buNone/>
            </a:pPr>
            <a:r>
              <a:t/>
            </a:r>
            <a:endParaRPr sz="3000">
              <a:latin typeface="Prata"/>
              <a:ea typeface="Prata"/>
              <a:cs typeface="Prata"/>
              <a:sym typeface="Prata"/>
            </a:endParaRPr>
          </a:p>
          <a:p>
            <a:pPr indent="-419100" lvl="0" marL="914400" rtl="0" algn="l">
              <a:spcBef>
                <a:spcPts val="0"/>
              </a:spcBef>
              <a:spcAft>
                <a:spcPts val="0"/>
              </a:spcAft>
              <a:buSzPts val="3000"/>
              <a:buFont typeface="Prata"/>
              <a:buChar char="❖"/>
            </a:pPr>
            <a:r>
              <a:rPr lang="en-US" sz="3000">
                <a:latin typeface="Prata"/>
                <a:ea typeface="Prata"/>
                <a:cs typeface="Prata"/>
                <a:sym typeface="Prata"/>
              </a:rPr>
              <a:t>Build interactions into intents to allow reviews to connect to most recently selected restaurant.</a:t>
            </a:r>
            <a:endParaRPr sz="3000">
              <a:latin typeface="Prata"/>
              <a:ea typeface="Prata"/>
              <a:cs typeface="Prata"/>
              <a:sym typeface="Prat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397" name="Shape 397"/>
        <p:cNvGrpSpPr/>
        <p:nvPr/>
      </p:nvGrpSpPr>
      <p:grpSpPr>
        <a:xfrm>
          <a:off x="0" y="0"/>
          <a:ext cx="0" cy="0"/>
          <a:chOff x="0" y="0"/>
          <a:chExt cx="0" cy="0"/>
        </a:xfrm>
      </p:grpSpPr>
      <p:sp>
        <p:nvSpPr>
          <p:cNvPr id="398" name="Google Shape;398;p38"/>
          <p:cNvSpPr txBox="1"/>
          <p:nvPr/>
        </p:nvSpPr>
        <p:spPr>
          <a:xfrm>
            <a:off x="3567925" y="4450800"/>
            <a:ext cx="110397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EDAB67"/>
                </a:solidFill>
                <a:latin typeface="Prata"/>
                <a:ea typeface="Prata"/>
                <a:cs typeface="Prata"/>
                <a:sym typeface="Prata"/>
              </a:rPr>
              <a:t>Questions?</a:t>
            </a:r>
            <a:endParaRPr>
              <a:solidFill>
                <a:srgbClr val="EDAB67"/>
              </a:solidFill>
            </a:endParaRPr>
          </a:p>
        </p:txBody>
      </p:sp>
      <p:cxnSp>
        <p:nvCxnSpPr>
          <p:cNvPr id="399" name="Google Shape;399;p38"/>
          <p:cNvCxnSpPr/>
          <p:nvPr/>
        </p:nvCxnSpPr>
        <p:spPr>
          <a:xfrm>
            <a:off x="972481" y="8676323"/>
            <a:ext cx="16230600" cy="0"/>
          </a:xfrm>
          <a:prstGeom prst="straightConnector1">
            <a:avLst/>
          </a:prstGeom>
          <a:noFill/>
          <a:ln cap="flat" cmpd="sng" w="38100">
            <a:solidFill>
              <a:srgbClr val="EDAB67"/>
            </a:solidFill>
            <a:prstDash val="solid"/>
            <a:round/>
            <a:headEnd len="sm" w="sm" type="none"/>
            <a:tailEnd len="sm" w="sm" type="none"/>
          </a:ln>
        </p:spPr>
      </p:cxnSp>
      <p:cxnSp>
        <p:nvCxnSpPr>
          <p:cNvPr id="400" name="Google Shape;400;p38"/>
          <p:cNvCxnSpPr/>
          <p:nvPr/>
        </p:nvCxnSpPr>
        <p:spPr>
          <a:xfrm>
            <a:off x="1028700" y="2334530"/>
            <a:ext cx="16230600" cy="0"/>
          </a:xfrm>
          <a:prstGeom prst="straightConnector1">
            <a:avLst/>
          </a:prstGeom>
          <a:noFill/>
          <a:ln cap="flat" cmpd="sng" w="38100">
            <a:solidFill>
              <a:srgbClr val="EDAB67"/>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404" name="Shape 404"/>
        <p:cNvGrpSpPr/>
        <p:nvPr/>
      </p:nvGrpSpPr>
      <p:grpSpPr>
        <a:xfrm>
          <a:off x="0" y="0"/>
          <a:ext cx="0" cy="0"/>
          <a:chOff x="0" y="0"/>
          <a:chExt cx="0" cy="0"/>
        </a:xfrm>
      </p:grpSpPr>
      <p:sp>
        <p:nvSpPr>
          <p:cNvPr id="405" name="Google Shape;405;p39"/>
          <p:cNvSpPr/>
          <p:nvPr/>
        </p:nvSpPr>
        <p:spPr>
          <a:xfrm>
            <a:off x="809504" y="3147988"/>
            <a:ext cx="3582000" cy="10971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Prata"/>
                <a:ea typeface="Prata"/>
                <a:cs typeface="Prata"/>
                <a:sym typeface="Prata"/>
              </a:rPr>
              <a:t>ALS in DataBricks</a:t>
            </a:r>
            <a:endParaRPr sz="2400">
              <a:latin typeface="Prata"/>
              <a:ea typeface="Prata"/>
              <a:cs typeface="Prata"/>
              <a:sym typeface="Prata"/>
            </a:endParaRPr>
          </a:p>
        </p:txBody>
      </p:sp>
      <p:sp>
        <p:nvSpPr>
          <p:cNvPr id="406" name="Google Shape;406;p39"/>
          <p:cNvSpPr/>
          <p:nvPr/>
        </p:nvSpPr>
        <p:spPr>
          <a:xfrm>
            <a:off x="5263438" y="3126813"/>
            <a:ext cx="3582000" cy="11394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ata"/>
                <a:ea typeface="Prata"/>
                <a:cs typeface="Prata"/>
                <a:sym typeface="Prata"/>
              </a:rPr>
              <a:t>Static MySQL Table</a:t>
            </a:r>
            <a:endParaRPr sz="2400">
              <a:latin typeface="Prata"/>
              <a:ea typeface="Prata"/>
              <a:cs typeface="Prata"/>
              <a:sym typeface="Prata"/>
            </a:endParaRPr>
          </a:p>
        </p:txBody>
      </p:sp>
      <p:sp>
        <p:nvSpPr>
          <p:cNvPr id="407" name="Google Shape;407;p39"/>
          <p:cNvSpPr/>
          <p:nvPr/>
        </p:nvSpPr>
        <p:spPr>
          <a:xfrm>
            <a:off x="9717400" y="3126850"/>
            <a:ext cx="3270300" cy="11394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Prata"/>
                <a:ea typeface="Prata"/>
                <a:cs typeface="Prata"/>
                <a:sym typeface="Prata"/>
              </a:rPr>
              <a:t>Lambda Function</a:t>
            </a:r>
            <a:endParaRPr sz="2400">
              <a:latin typeface="Prata"/>
              <a:ea typeface="Prata"/>
              <a:cs typeface="Prata"/>
              <a:sym typeface="Prata"/>
            </a:endParaRPr>
          </a:p>
        </p:txBody>
      </p:sp>
      <p:sp>
        <p:nvSpPr>
          <p:cNvPr id="408" name="Google Shape;408;p39"/>
          <p:cNvSpPr/>
          <p:nvPr/>
        </p:nvSpPr>
        <p:spPr>
          <a:xfrm>
            <a:off x="9583550" y="5546000"/>
            <a:ext cx="3582000" cy="11394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Prata"/>
                <a:ea typeface="Prata"/>
                <a:cs typeface="Prata"/>
                <a:sym typeface="Prata"/>
              </a:rPr>
              <a:t>S3</a:t>
            </a:r>
            <a:endParaRPr sz="2400">
              <a:latin typeface="Prata"/>
              <a:ea typeface="Prata"/>
              <a:cs typeface="Prata"/>
              <a:sym typeface="Prata"/>
            </a:endParaRPr>
          </a:p>
        </p:txBody>
      </p:sp>
      <p:sp>
        <p:nvSpPr>
          <p:cNvPr id="409" name="Google Shape;409;p39"/>
          <p:cNvSpPr/>
          <p:nvPr/>
        </p:nvSpPr>
        <p:spPr>
          <a:xfrm>
            <a:off x="9583541" y="7965138"/>
            <a:ext cx="3582000" cy="10971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ata"/>
                <a:ea typeface="Prata"/>
                <a:cs typeface="Prata"/>
                <a:sym typeface="Prata"/>
              </a:rPr>
              <a:t>CSV</a:t>
            </a:r>
            <a:endParaRPr sz="2400">
              <a:latin typeface="Prata"/>
              <a:ea typeface="Prata"/>
              <a:cs typeface="Prata"/>
              <a:sym typeface="Prata"/>
            </a:endParaRPr>
          </a:p>
        </p:txBody>
      </p:sp>
      <p:sp>
        <p:nvSpPr>
          <p:cNvPr id="410" name="Google Shape;410;p39"/>
          <p:cNvSpPr/>
          <p:nvPr/>
        </p:nvSpPr>
        <p:spPr>
          <a:xfrm>
            <a:off x="9561554" y="640038"/>
            <a:ext cx="3582000" cy="1097100"/>
          </a:xfrm>
          <a:prstGeom prst="roundRect">
            <a:avLst>
              <a:gd fmla="val 16667" name="adj"/>
            </a:avLst>
          </a:prstGeom>
          <a:no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Prata"/>
                <a:ea typeface="Prata"/>
                <a:cs typeface="Prata"/>
                <a:sym typeface="Prata"/>
              </a:rPr>
              <a:t>Lex Bot</a:t>
            </a:r>
            <a:endParaRPr sz="2400">
              <a:latin typeface="Prata"/>
              <a:ea typeface="Prata"/>
              <a:cs typeface="Prata"/>
              <a:sym typeface="Prata"/>
            </a:endParaRPr>
          </a:p>
        </p:txBody>
      </p:sp>
      <p:cxnSp>
        <p:nvCxnSpPr>
          <p:cNvPr id="411" name="Google Shape;411;p39"/>
          <p:cNvCxnSpPr>
            <a:stCxn id="406" idx="3"/>
            <a:endCxn id="407" idx="1"/>
          </p:cNvCxnSpPr>
          <p:nvPr/>
        </p:nvCxnSpPr>
        <p:spPr>
          <a:xfrm>
            <a:off x="8845438" y="3696513"/>
            <a:ext cx="872100" cy="0"/>
          </a:xfrm>
          <a:prstGeom prst="straightConnector1">
            <a:avLst/>
          </a:prstGeom>
          <a:noFill/>
          <a:ln cap="flat" cmpd="sng" w="28575">
            <a:solidFill>
              <a:srgbClr val="727171"/>
            </a:solidFill>
            <a:prstDash val="solid"/>
            <a:round/>
            <a:headEnd len="med" w="med" type="none"/>
            <a:tailEnd len="med" w="med" type="triangle"/>
          </a:ln>
        </p:spPr>
      </p:cxnSp>
      <p:cxnSp>
        <p:nvCxnSpPr>
          <p:cNvPr id="412" name="Google Shape;412;p39"/>
          <p:cNvCxnSpPr>
            <a:stCxn id="410" idx="2"/>
            <a:endCxn id="407" idx="0"/>
          </p:cNvCxnSpPr>
          <p:nvPr/>
        </p:nvCxnSpPr>
        <p:spPr>
          <a:xfrm>
            <a:off x="11352554" y="1737138"/>
            <a:ext cx="0" cy="1389600"/>
          </a:xfrm>
          <a:prstGeom prst="straightConnector1">
            <a:avLst/>
          </a:prstGeom>
          <a:noFill/>
          <a:ln cap="flat" cmpd="sng" w="28575">
            <a:solidFill>
              <a:srgbClr val="727171"/>
            </a:solidFill>
            <a:prstDash val="solid"/>
            <a:round/>
            <a:headEnd len="med" w="med" type="none"/>
            <a:tailEnd len="med" w="med" type="triangle"/>
          </a:ln>
        </p:spPr>
      </p:cxnSp>
      <p:cxnSp>
        <p:nvCxnSpPr>
          <p:cNvPr id="413" name="Google Shape;413;p39"/>
          <p:cNvCxnSpPr>
            <a:stCxn id="405" idx="3"/>
            <a:endCxn id="406" idx="1"/>
          </p:cNvCxnSpPr>
          <p:nvPr/>
        </p:nvCxnSpPr>
        <p:spPr>
          <a:xfrm>
            <a:off x="4391504" y="3696538"/>
            <a:ext cx="871800" cy="0"/>
          </a:xfrm>
          <a:prstGeom prst="straightConnector1">
            <a:avLst/>
          </a:prstGeom>
          <a:noFill/>
          <a:ln cap="flat" cmpd="sng" w="28575">
            <a:solidFill>
              <a:srgbClr val="727171"/>
            </a:solidFill>
            <a:prstDash val="solid"/>
            <a:round/>
            <a:headEnd len="med" w="med" type="none"/>
            <a:tailEnd len="med" w="med" type="triangle"/>
          </a:ln>
        </p:spPr>
      </p:cxnSp>
      <p:cxnSp>
        <p:nvCxnSpPr>
          <p:cNvPr id="414" name="Google Shape;414;p39"/>
          <p:cNvCxnSpPr>
            <a:stCxn id="408" idx="2"/>
            <a:endCxn id="409" idx="0"/>
          </p:cNvCxnSpPr>
          <p:nvPr/>
        </p:nvCxnSpPr>
        <p:spPr>
          <a:xfrm>
            <a:off x="11374550" y="6685400"/>
            <a:ext cx="0" cy="1279800"/>
          </a:xfrm>
          <a:prstGeom prst="straightConnector1">
            <a:avLst/>
          </a:prstGeom>
          <a:noFill/>
          <a:ln cap="flat" cmpd="sng" w="28575">
            <a:solidFill>
              <a:srgbClr val="727171"/>
            </a:solidFill>
            <a:prstDash val="solid"/>
            <a:round/>
            <a:headEnd len="med" w="med" type="none"/>
            <a:tailEnd len="med" w="med" type="triangle"/>
          </a:ln>
        </p:spPr>
      </p:cxnSp>
      <p:cxnSp>
        <p:nvCxnSpPr>
          <p:cNvPr id="415" name="Google Shape;415;p39"/>
          <p:cNvCxnSpPr>
            <a:stCxn id="407" idx="2"/>
            <a:endCxn id="408" idx="0"/>
          </p:cNvCxnSpPr>
          <p:nvPr/>
        </p:nvCxnSpPr>
        <p:spPr>
          <a:xfrm>
            <a:off x="11352550" y="4266250"/>
            <a:ext cx="21900" cy="1279800"/>
          </a:xfrm>
          <a:prstGeom prst="straightConnector1">
            <a:avLst/>
          </a:prstGeom>
          <a:noFill/>
          <a:ln cap="flat" cmpd="sng" w="28575">
            <a:solidFill>
              <a:srgbClr val="727171"/>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4141"/>
        </a:solidFill>
      </p:bgPr>
    </p:bg>
    <p:spTree>
      <p:nvGrpSpPr>
        <p:cNvPr id="115" name="Shape 115"/>
        <p:cNvGrpSpPr/>
        <p:nvPr/>
      </p:nvGrpSpPr>
      <p:grpSpPr>
        <a:xfrm>
          <a:off x="0" y="0"/>
          <a:ext cx="0" cy="0"/>
          <a:chOff x="0" y="0"/>
          <a:chExt cx="0" cy="0"/>
        </a:xfrm>
      </p:grpSpPr>
      <p:pic>
        <p:nvPicPr>
          <p:cNvPr id="116" name="Google Shape;116;p15"/>
          <p:cNvPicPr preferRelativeResize="0"/>
          <p:nvPr/>
        </p:nvPicPr>
        <p:blipFill rotWithShape="1">
          <a:blip r:embed="rId3">
            <a:alphaModFix/>
          </a:blip>
          <a:srcRect b="27499" l="0" r="0" t="27499"/>
          <a:stretch/>
        </p:blipFill>
        <p:spPr>
          <a:xfrm>
            <a:off x="0" y="0"/>
            <a:ext cx="18288000" cy="10287002"/>
          </a:xfrm>
          <a:prstGeom prst="rect">
            <a:avLst/>
          </a:prstGeom>
          <a:noFill/>
          <a:ln>
            <a:noFill/>
          </a:ln>
        </p:spPr>
      </p:pic>
      <p:grpSp>
        <p:nvGrpSpPr>
          <p:cNvPr id="117" name="Google Shape;117;p15"/>
          <p:cNvGrpSpPr/>
          <p:nvPr/>
        </p:nvGrpSpPr>
        <p:grpSpPr>
          <a:xfrm>
            <a:off x="1260929" y="975922"/>
            <a:ext cx="15539960" cy="8118216"/>
            <a:chOff x="0" y="-57150"/>
            <a:chExt cx="4092802" cy="2138117"/>
          </a:xfrm>
        </p:grpSpPr>
        <p:sp>
          <p:nvSpPr>
            <p:cNvPr id="118" name="Google Shape;118;p15"/>
            <p:cNvSpPr/>
            <p:nvPr/>
          </p:nvSpPr>
          <p:spPr>
            <a:xfrm>
              <a:off x="0" y="0"/>
              <a:ext cx="4092802" cy="2080967"/>
            </a:xfrm>
            <a:custGeom>
              <a:rect b="b" l="l" r="r" t="t"/>
              <a:pathLst>
                <a:path extrusionOk="0" h="2080967" w="4092802">
                  <a:moveTo>
                    <a:pt x="0" y="0"/>
                  </a:moveTo>
                  <a:lnTo>
                    <a:pt x="4092802" y="0"/>
                  </a:lnTo>
                  <a:lnTo>
                    <a:pt x="4092802" y="2080967"/>
                  </a:lnTo>
                  <a:lnTo>
                    <a:pt x="0" y="2080967"/>
                  </a:lnTo>
                  <a:close/>
                </a:path>
              </a:pathLst>
            </a:custGeom>
            <a:solidFill>
              <a:srgbClr val="F4F1D7">
                <a:alpha val="89800"/>
              </a:srgbClr>
            </a:solidFill>
            <a:ln>
              <a:noFill/>
            </a:ln>
          </p:spPr>
        </p:sp>
        <p:sp>
          <p:nvSpPr>
            <p:cNvPr id="119" name="Google Shape;119;p15"/>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0" name="Google Shape;120;p15"/>
          <p:cNvSpPr txBox="1"/>
          <p:nvPr/>
        </p:nvSpPr>
        <p:spPr>
          <a:xfrm>
            <a:off x="3013100" y="2505150"/>
            <a:ext cx="12226800" cy="5630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100">
                <a:solidFill>
                  <a:srgbClr val="424141"/>
                </a:solidFill>
                <a:latin typeface="Raleway"/>
                <a:ea typeface="Raleway"/>
                <a:cs typeface="Raleway"/>
                <a:sym typeface="Raleway"/>
              </a:rPr>
              <a:t>Disclaimer:</a:t>
            </a:r>
            <a:r>
              <a:rPr lang="en-US" sz="3100">
                <a:solidFill>
                  <a:srgbClr val="424141"/>
                </a:solidFill>
                <a:latin typeface="Raleway"/>
                <a:ea typeface="Raleway"/>
                <a:cs typeface="Raleway"/>
                <a:sym typeface="Raleway"/>
              </a:rPr>
              <a:t> </a:t>
            </a:r>
            <a:r>
              <a:rPr i="1" lang="en-US" sz="3100">
                <a:solidFill>
                  <a:srgbClr val="424141"/>
                </a:solidFill>
                <a:latin typeface="Raleway"/>
                <a:ea typeface="Raleway"/>
                <a:cs typeface="Raleway"/>
                <a:sym typeface="Raleway"/>
              </a:rPr>
              <a:t>The dataset obtained for this project is sourced from </a:t>
            </a:r>
            <a:r>
              <a:rPr i="1" lang="en-US" sz="3100" u="sng">
                <a:solidFill>
                  <a:srgbClr val="424141"/>
                </a:solidFill>
                <a:latin typeface="Raleway"/>
                <a:ea typeface="Raleway"/>
                <a:cs typeface="Raleway"/>
                <a:sym typeface="Raleway"/>
              </a:rPr>
              <a:t>Yelp</a:t>
            </a:r>
            <a:r>
              <a:rPr i="1" lang="en-US" sz="3100">
                <a:solidFill>
                  <a:srgbClr val="424141"/>
                </a:solidFill>
                <a:latin typeface="Raleway"/>
                <a:ea typeface="Raleway"/>
                <a:cs typeface="Raleway"/>
                <a:sym typeface="Raleway"/>
              </a:rPr>
              <a:t> and hosted by </a:t>
            </a:r>
            <a:r>
              <a:rPr i="1" lang="en-US" sz="3100" u="sng">
                <a:solidFill>
                  <a:srgbClr val="424141"/>
                </a:solidFill>
                <a:latin typeface="Raleway"/>
                <a:ea typeface="Raleway"/>
                <a:cs typeface="Raleway"/>
                <a:sym typeface="Raleway"/>
              </a:rPr>
              <a:t>Kaggle</a:t>
            </a:r>
            <a:r>
              <a:rPr i="1" lang="en-US" sz="3100">
                <a:solidFill>
                  <a:srgbClr val="424141"/>
                </a:solidFill>
                <a:latin typeface="Raleway"/>
                <a:ea typeface="Raleway"/>
                <a:cs typeface="Raleway"/>
                <a:sym typeface="Raleway"/>
              </a:rPr>
              <a:t>. The </a:t>
            </a:r>
            <a:r>
              <a:rPr i="1" lang="en-US" sz="3100">
                <a:solidFill>
                  <a:srgbClr val="424141"/>
                </a:solidFill>
                <a:latin typeface="Raleway"/>
                <a:ea typeface="Raleway"/>
                <a:cs typeface="Raleway"/>
                <a:sym typeface="Raleway"/>
              </a:rPr>
              <a:t>dataset</a:t>
            </a:r>
            <a:r>
              <a:rPr i="1" lang="en-US" sz="3100">
                <a:solidFill>
                  <a:srgbClr val="424141"/>
                </a:solidFill>
                <a:latin typeface="Raleway"/>
                <a:ea typeface="Raleway"/>
                <a:cs typeface="Raleway"/>
                <a:sym typeface="Raleway"/>
              </a:rPr>
              <a:t> and project ideas have not been used by any of the three members of this group before, however the ALS recommendation model and MySQL has been used by all group members in previous projects and assignments on the Databricks platform.</a:t>
            </a:r>
            <a:endParaRPr i="1" sz="3100">
              <a:solidFill>
                <a:srgbClr val="424141"/>
              </a:solidFill>
              <a:latin typeface="Raleway"/>
              <a:ea typeface="Raleway"/>
              <a:cs typeface="Raleway"/>
              <a:sym typeface="Raleway"/>
            </a:endParaRPr>
          </a:p>
          <a:p>
            <a:pPr indent="0" lvl="0" marL="0" marR="0" rtl="0" algn="ctr">
              <a:lnSpc>
                <a:spcPct val="120000"/>
              </a:lnSpc>
              <a:spcBef>
                <a:spcPts val="0"/>
              </a:spcBef>
              <a:spcAft>
                <a:spcPts val="0"/>
              </a:spcAft>
              <a:buNone/>
            </a:pPr>
            <a:r>
              <a:t/>
            </a:r>
            <a:endParaRPr i="1" sz="3100">
              <a:solidFill>
                <a:srgbClr val="424141"/>
              </a:solidFill>
              <a:latin typeface="Raleway"/>
              <a:ea typeface="Raleway"/>
              <a:cs typeface="Raleway"/>
              <a:sym typeface="Raleway"/>
            </a:endParaRPr>
          </a:p>
          <a:p>
            <a:pPr indent="0" lvl="0" marL="0" marR="0" rtl="0" algn="ctr">
              <a:lnSpc>
                <a:spcPct val="120000"/>
              </a:lnSpc>
              <a:spcBef>
                <a:spcPts val="0"/>
              </a:spcBef>
              <a:spcAft>
                <a:spcPts val="0"/>
              </a:spcAft>
              <a:buNone/>
            </a:pPr>
            <a:r>
              <a:rPr i="1" lang="en-US" sz="3100">
                <a:solidFill>
                  <a:srgbClr val="424141"/>
                </a:solidFill>
                <a:latin typeface="Raleway"/>
                <a:ea typeface="Raleway"/>
                <a:cs typeface="Raleway"/>
                <a:sym typeface="Raleway"/>
              </a:rPr>
              <a:t>*Note: This dataset and any information gained from it can not be used for any </a:t>
            </a:r>
            <a:r>
              <a:rPr i="1" lang="en-US" sz="3100">
                <a:solidFill>
                  <a:srgbClr val="424141"/>
                </a:solidFill>
                <a:latin typeface="Raleway"/>
                <a:ea typeface="Raleway"/>
                <a:cs typeface="Raleway"/>
                <a:sym typeface="Raleway"/>
              </a:rPr>
              <a:t>commercial</a:t>
            </a:r>
            <a:r>
              <a:rPr i="1" lang="en-US" sz="3100">
                <a:solidFill>
                  <a:srgbClr val="424141"/>
                </a:solidFill>
                <a:latin typeface="Raleway"/>
                <a:ea typeface="Raleway"/>
                <a:cs typeface="Raleway"/>
                <a:sym typeface="Raleway"/>
              </a:rPr>
              <a:t> purposes, however it is </a:t>
            </a:r>
            <a:r>
              <a:rPr i="1" lang="en-US" sz="3100">
                <a:solidFill>
                  <a:srgbClr val="424141"/>
                </a:solidFill>
                <a:latin typeface="Raleway"/>
                <a:ea typeface="Raleway"/>
                <a:cs typeface="Raleway"/>
                <a:sym typeface="Raleway"/>
              </a:rPr>
              <a:t>appropriate</a:t>
            </a:r>
            <a:r>
              <a:rPr i="1" lang="en-US" sz="3100">
                <a:solidFill>
                  <a:srgbClr val="424141"/>
                </a:solidFill>
                <a:latin typeface="Raleway"/>
                <a:ea typeface="Raleway"/>
                <a:cs typeface="Raleway"/>
                <a:sym typeface="Raleway"/>
              </a:rPr>
              <a:t> to be used in academic setting such as this one.</a:t>
            </a:r>
            <a:endParaRPr i="1" sz="3100">
              <a:solidFill>
                <a:srgbClr val="424141"/>
              </a:solidFill>
              <a:latin typeface="Raleway"/>
              <a:ea typeface="Raleway"/>
              <a:cs typeface="Raleway"/>
              <a:sym typeface="Raleway"/>
            </a:endParaRPr>
          </a:p>
        </p:txBody>
      </p:sp>
      <p:cxnSp>
        <p:nvCxnSpPr>
          <p:cNvPr id="121" name="Google Shape;121;p15"/>
          <p:cNvCxnSpPr/>
          <p:nvPr/>
        </p:nvCxnSpPr>
        <p:spPr>
          <a:xfrm>
            <a:off x="2203021" y="2035163"/>
            <a:ext cx="13881900" cy="0"/>
          </a:xfrm>
          <a:prstGeom prst="straightConnector1">
            <a:avLst/>
          </a:prstGeom>
          <a:noFill/>
          <a:ln cap="flat" cmpd="sng" w="38100">
            <a:solidFill>
              <a:srgbClr val="424141"/>
            </a:solidFill>
            <a:prstDash val="solid"/>
            <a:round/>
            <a:headEnd len="sm" w="sm" type="none"/>
            <a:tailEnd len="sm" w="sm" type="none"/>
          </a:ln>
        </p:spPr>
      </p:cxnSp>
      <p:cxnSp>
        <p:nvCxnSpPr>
          <p:cNvPr id="122" name="Google Shape;122;p15"/>
          <p:cNvCxnSpPr/>
          <p:nvPr/>
        </p:nvCxnSpPr>
        <p:spPr>
          <a:xfrm>
            <a:off x="2261971" y="8305560"/>
            <a:ext cx="13881900" cy="0"/>
          </a:xfrm>
          <a:prstGeom prst="straightConnector1">
            <a:avLst/>
          </a:prstGeom>
          <a:noFill/>
          <a:ln cap="flat" cmpd="sng" w="38100">
            <a:solidFill>
              <a:srgbClr val="424141"/>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126" name="Shape 126"/>
        <p:cNvGrpSpPr/>
        <p:nvPr/>
      </p:nvGrpSpPr>
      <p:grpSpPr>
        <a:xfrm>
          <a:off x="0" y="0"/>
          <a:ext cx="0" cy="0"/>
          <a:chOff x="0" y="0"/>
          <a:chExt cx="0" cy="0"/>
        </a:xfrm>
      </p:grpSpPr>
      <p:cxnSp>
        <p:nvCxnSpPr>
          <p:cNvPr id="127" name="Google Shape;127;p16"/>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128" name="Google Shape;128;p16"/>
          <p:cNvCxnSpPr/>
          <p:nvPr/>
        </p:nvCxnSpPr>
        <p:spPr>
          <a:xfrm>
            <a:off x="972481" y="8676323"/>
            <a:ext cx="16230600" cy="0"/>
          </a:xfrm>
          <a:prstGeom prst="straightConnector1">
            <a:avLst/>
          </a:prstGeom>
          <a:noFill/>
          <a:ln cap="flat" cmpd="sng" w="38100">
            <a:solidFill>
              <a:srgbClr val="424141"/>
            </a:solidFill>
            <a:prstDash val="solid"/>
            <a:round/>
            <a:headEnd len="sm" w="sm" type="none"/>
            <a:tailEnd len="sm" w="sm" type="none"/>
          </a:ln>
        </p:spPr>
      </p:cxnSp>
      <p:grpSp>
        <p:nvGrpSpPr>
          <p:cNvPr id="129" name="Google Shape;129;p16"/>
          <p:cNvGrpSpPr/>
          <p:nvPr/>
        </p:nvGrpSpPr>
        <p:grpSpPr>
          <a:xfrm>
            <a:off x="9052905" y="4225532"/>
            <a:ext cx="196467" cy="197348"/>
            <a:chOff x="1813" y="0"/>
            <a:chExt cx="809173" cy="812800"/>
          </a:xfrm>
        </p:grpSpPr>
        <p:sp>
          <p:nvSpPr>
            <p:cNvPr id="130" name="Google Shape;130;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2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p16"/>
          <p:cNvSpPr txBox="1"/>
          <p:nvPr/>
        </p:nvSpPr>
        <p:spPr>
          <a:xfrm>
            <a:off x="11181212" y="5918792"/>
            <a:ext cx="33060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424141"/>
                </a:solidFill>
                <a:latin typeface="Prata"/>
                <a:ea typeface="Prata"/>
                <a:cs typeface="Prata"/>
                <a:sym typeface="Prata"/>
              </a:rPr>
              <a:t>Chatbot</a:t>
            </a:r>
            <a:endParaRPr/>
          </a:p>
        </p:txBody>
      </p:sp>
      <p:grpSp>
        <p:nvGrpSpPr>
          <p:cNvPr id="133" name="Google Shape;133;p16"/>
          <p:cNvGrpSpPr/>
          <p:nvPr/>
        </p:nvGrpSpPr>
        <p:grpSpPr>
          <a:xfrm>
            <a:off x="1028700" y="3738033"/>
            <a:ext cx="16244880" cy="2673510"/>
            <a:chOff x="0" y="-57150"/>
            <a:chExt cx="5286326" cy="870000"/>
          </a:xfrm>
        </p:grpSpPr>
        <p:sp>
          <p:nvSpPr>
            <p:cNvPr id="134" name="Google Shape;134;p16"/>
            <p:cNvSpPr/>
            <p:nvPr/>
          </p:nvSpPr>
          <p:spPr>
            <a:xfrm>
              <a:off x="0" y="0"/>
              <a:ext cx="5286326" cy="345596"/>
            </a:xfrm>
            <a:custGeom>
              <a:rect b="b" l="l" r="r" t="t"/>
              <a:pathLst>
                <a:path extrusionOk="0" h="345596" w="5286326">
                  <a:moveTo>
                    <a:pt x="24306" y="0"/>
                  </a:moveTo>
                  <a:lnTo>
                    <a:pt x="5262021" y="0"/>
                  </a:lnTo>
                  <a:cubicBezTo>
                    <a:pt x="5268467" y="0"/>
                    <a:pt x="5274649" y="2561"/>
                    <a:pt x="5279207" y="7119"/>
                  </a:cubicBezTo>
                  <a:cubicBezTo>
                    <a:pt x="5283765" y="11677"/>
                    <a:pt x="5286326" y="17859"/>
                    <a:pt x="5286326" y="24306"/>
                  </a:cubicBezTo>
                  <a:lnTo>
                    <a:pt x="5286326" y="321291"/>
                  </a:lnTo>
                  <a:cubicBezTo>
                    <a:pt x="5286326" y="327737"/>
                    <a:pt x="5283765" y="333919"/>
                    <a:pt x="5279207" y="338477"/>
                  </a:cubicBezTo>
                  <a:cubicBezTo>
                    <a:pt x="5274649" y="343035"/>
                    <a:pt x="5268467" y="345596"/>
                    <a:pt x="5262021" y="345596"/>
                  </a:cubicBezTo>
                  <a:lnTo>
                    <a:pt x="24306" y="345596"/>
                  </a:lnTo>
                  <a:cubicBezTo>
                    <a:pt x="17859" y="345596"/>
                    <a:pt x="11677" y="343035"/>
                    <a:pt x="7119" y="338477"/>
                  </a:cubicBezTo>
                  <a:cubicBezTo>
                    <a:pt x="2561" y="333919"/>
                    <a:pt x="0" y="327737"/>
                    <a:pt x="0" y="321291"/>
                  </a:cubicBezTo>
                  <a:lnTo>
                    <a:pt x="0" y="24306"/>
                  </a:lnTo>
                  <a:cubicBezTo>
                    <a:pt x="0" y="17859"/>
                    <a:pt x="2561" y="11677"/>
                    <a:pt x="7119" y="7119"/>
                  </a:cubicBezTo>
                  <a:cubicBezTo>
                    <a:pt x="11677" y="2561"/>
                    <a:pt x="17859" y="0"/>
                    <a:pt x="24306" y="0"/>
                  </a:cubicBezTo>
                  <a:close/>
                </a:path>
              </a:pathLst>
            </a:custGeom>
            <a:solidFill>
              <a:srgbClr val="EDAB67"/>
            </a:solidFill>
            <a:ln cap="flat" cmpd="sng" w="38100">
              <a:solidFill>
                <a:srgbClr val="EDA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6" name="Google Shape;136;p16"/>
          <p:cNvSpPr txBox="1"/>
          <p:nvPr/>
        </p:nvSpPr>
        <p:spPr>
          <a:xfrm>
            <a:off x="10173343" y="6745338"/>
            <a:ext cx="53217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00">
                <a:solidFill>
                  <a:srgbClr val="424141"/>
                </a:solidFill>
                <a:latin typeface="Raleway"/>
                <a:ea typeface="Raleway"/>
                <a:cs typeface="Raleway"/>
                <a:sym typeface="Raleway"/>
              </a:rPr>
              <a:t>What questions can the chatbot answer? Detailed overview of Lambda function and ALS model interactions with chatbot.</a:t>
            </a:r>
            <a:endParaRPr/>
          </a:p>
        </p:txBody>
      </p:sp>
      <p:sp>
        <p:nvSpPr>
          <p:cNvPr id="137" name="Google Shape;137;p16"/>
          <p:cNvSpPr txBox="1"/>
          <p:nvPr/>
        </p:nvSpPr>
        <p:spPr>
          <a:xfrm>
            <a:off x="3094851" y="5918800"/>
            <a:ext cx="45720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424141"/>
                </a:solidFill>
                <a:latin typeface="Prata"/>
                <a:ea typeface="Prata"/>
                <a:cs typeface="Prata"/>
                <a:sym typeface="Prata"/>
              </a:rPr>
              <a:t>Introduction &amp; Data</a:t>
            </a:r>
            <a:endParaRPr/>
          </a:p>
        </p:txBody>
      </p:sp>
      <p:sp>
        <p:nvSpPr>
          <p:cNvPr id="138" name="Google Shape;138;p16"/>
          <p:cNvSpPr txBox="1"/>
          <p:nvPr/>
        </p:nvSpPr>
        <p:spPr>
          <a:xfrm>
            <a:off x="3727848" y="6745354"/>
            <a:ext cx="33060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00">
                <a:solidFill>
                  <a:srgbClr val="424141"/>
                </a:solidFill>
                <a:latin typeface="Raleway"/>
                <a:ea typeface="Raleway"/>
                <a:cs typeface="Raleway"/>
                <a:sym typeface="Raleway"/>
              </a:rPr>
              <a:t>Restaurant </a:t>
            </a:r>
            <a:r>
              <a:rPr lang="en-US" sz="2400">
                <a:solidFill>
                  <a:srgbClr val="424141"/>
                </a:solidFill>
                <a:latin typeface="Raleway"/>
                <a:ea typeface="Raleway"/>
                <a:cs typeface="Raleway"/>
                <a:sym typeface="Raleway"/>
              </a:rPr>
              <a:t>recommender</a:t>
            </a:r>
            <a:r>
              <a:rPr lang="en-US" sz="2400">
                <a:solidFill>
                  <a:srgbClr val="424141"/>
                </a:solidFill>
                <a:latin typeface="Raleway"/>
                <a:ea typeface="Raleway"/>
                <a:cs typeface="Raleway"/>
                <a:sym typeface="Raleway"/>
              </a:rPr>
              <a:t> idea and data background.</a:t>
            </a:r>
            <a:endParaRPr/>
          </a:p>
        </p:txBody>
      </p:sp>
      <p:sp>
        <p:nvSpPr>
          <p:cNvPr id="139" name="Google Shape;139;p16"/>
          <p:cNvSpPr txBox="1"/>
          <p:nvPr/>
        </p:nvSpPr>
        <p:spPr>
          <a:xfrm>
            <a:off x="1028700" y="914400"/>
            <a:ext cx="13130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6399" u="none" cap="none" strike="noStrike">
                <a:solidFill>
                  <a:srgbClr val="424141"/>
                </a:solidFill>
                <a:latin typeface="Prata"/>
                <a:ea typeface="Prata"/>
                <a:cs typeface="Prata"/>
                <a:sym typeface="Prata"/>
              </a:rPr>
              <a:t>Table Of Contents</a:t>
            </a:r>
            <a:endParaRPr/>
          </a:p>
        </p:txBody>
      </p:sp>
      <p:sp>
        <p:nvSpPr>
          <p:cNvPr id="140" name="Google Shape;140;p16"/>
          <p:cNvSpPr txBox="1"/>
          <p:nvPr/>
        </p:nvSpPr>
        <p:spPr>
          <a:xfrm>
            <a:off x="4378098" y="2813125"/>
            <a:ext cx="20055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0" u="none" cap="none" strike="noStrike">
                <a:solidFill>
                  <a:srgbClr val="424141"/>
                </a:solidFill>
                <a:latin typeface="Prata"/>
                <a:ea typeface="Prata"/>
                <a:cs typeface="Prata"/>
                <a:sym typeface="Prata"/>
              </a:rPr>
              <a:t>01</a:t>
            </a:r>
            <a:endParaRPr/>
          </a:p>
        </p:txBody>
      </p:sp>
      <p:sp>
        <p:nvSpPr>
          <p:cNvPr id="141" name="Google Shape;141;p16"/>
          <p:cNvSpPr txBox="1"/>
          <p:nvPr/>
        </p:nvSpPr>
        <p:spPr>
          <a:xfrm>
            <a:off x="11508952" y="2918275"/>
            <a:ext cx="26505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0" u="none" cap="none" strike="noStrike">
                <a:solidFill>
                  <a:srgbClr val="424141"/>
                </a:solidFill>
                <a:latin typeface="Prata"/>
                <a:ea typeface="Prata"/>
                <a:cs typeface="Prata"/>
                <a:sym typeface="Prata"/>
              </a:rPr>
              <a:t>02</a:t>
            </a:r>
            <a:endParaRPr/>
          </a:p>
        </p:txBody>
      </p:sp>
      <p:sp>
        <p:nvSpPr>
          <p:cNvPr id="142" name="Google Shape;142;p16"/>
          <p:cNvSpPr txBox="1"/>
          <p:nvPr/>
        </p:nvSpPr>
        <p:spPr>
          <a:xfrm>
            <a:off x="1028700" y="8843000"/>
            <a:ext cx="66672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lang="en-US" sz="2400">
                <a:solidFill>
                  <a:srgbClr val="424141"/>
                </a:solidFill>
                <a:latin typeface="Raleway"/>
                <a:ea typeface="Raleway"/>
                <a:cs typeface="Raleway"/>
                <a:sym typeface="Raleway"/>
              </a:rPr>
              <a:t>The Wondrous World of Restaurant Selection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7"/>
          <p:cNvPicPr preferRelativeResize="0"/>
          <p:nvPr/>
        </p:nvPicPr>
        <p:blipFill rotWithShape="1">
          <a:blip r:embed="rId3">
            <a:alphaModFix/>
          </a:blip>
          <a:srcRect b="10295" l="0" r="0" t="52203"/>
          <a:stretch/>
        </p:blipFill>
        <p:spPr>
          <a:xfrm>
            <a:off x="0" y="0"/>
            <a:ext cx="18288000" cy="10287000"/>
          </a:xfrm>
          <a:prstGeom prst="rect">
            <a:avLst/>
          </a:prstGeom>
          <a:noFill/>
          <a:ln>
            <a:noFill/>
          </a:ln>
        </p:spPr>
      </p:pic>
      <p:sp>
        <p:nvSpPr>
          <p:cNvPr id="148" name="Google Shape;148;p17"/>
          <p:cNvSpPr txBox="1"/>
          <p:nvPr/>
        </p:nvSpPr>
        <p:spPr>
          <a:xfrm>
            <a:off x="3355150" y="6830725"/>
            <a:ext cx="73782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F4F1D7"/>
                </a:solidFill>
                <a:latin typeface="Prata"/>
                <a:ea typeface="Prata"/>
                <a:cs typeface="Prata"/>
                <a:sym typeface="Prata"/>
              </a:rPr>
              <a:t>Introduction</a:t>
            </a:r>
            <a:endParaRPr/>
          </a:p>
        </p:txBody>
      </p:sp>
      <p:sp>
        <p:nvSpPr>
          <p:cNvPr id="149" name="Google Shape;149;p17"/>
          <p:cNvSpPr txBox="1"/>
          <p:nvPr/>
        </p:nvSpPr>
        <p:spPr>
          <a:xfrm>
            <a:off x="972481" y="8885873"/>
            <a:ext cx="8034300" cy="492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a:solidFill>
                  <a:srgbClr val="F4F1D7"/>
                </a:solidFill>
                <a:latin typeface="Raleway"/>
                <a:ea typeface="Raleway"/>
                <a:cs typeface="Raleway"/>
                <a:sym typeface="Raleway"/>
              </a:rPr>
              <a:t>How we will </a:t>
            </a:r>
            <a:r>
              <a:rPr lang="en-US" sz="3200">
                <a:solidFill>
                  <a:srgbClr val="F4F1D7"/>
                </a:solidFill>
                <a:latin typeface="Raleway"/>
                <a:ea typeface="Raleway"/>
                <a:cs typeface="Raleway"/>
                <a:sym typeface="Raleway"/>
              </a:rPr>
              <a:t>recommend</a:t>
            </a:r>
            <a:r>
              <a:rPr lang="en-US" sz="3200">
                <a:solidFill>
                  <a:srgbClr val="F4F1D7"/>
                </a:solidFill>
                <a:latin typeface="Raleway"/>
                <a:ea typeface="Raleway"/>
                <a:cs typeface="Raleway"/>
                <a:sym typeface="Raleway"/>
              </a:rPr>
              <a:t> restaurants. </a:t>
            </a:r>
            <a:endParaRPr/>
          </a:p>
        </p:txBody>
      </p:sp>
      <p:sp>
        <p:nvSpPr>
          <p:cNvPr id="150" name="Google Shape;150;p17"/>
          <p:cNvSpPr txBox="1"/>
          <p:nvPr/>
        </p:nvSpPr>
        <p:spPr>
          <a:xfrm>
            <a:off x="972473" y="6599875"/>
            <a:ext cx="20748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2000">
                <a:solidFill>
                  <a:srgbClr val="F4F1D7"/>
                </a:solidFill>
                <a:latin typeface="Prata"/>
                <a:ea typeface="Prata"/>
                <a:cs typeface="Prata"/>
                <a:sym typeface="Prata"/>
              </a:rPr>
              <a:t>0</a:t>
            </a:r>
            <a:r>
              <a:rPr b="0" i="0" lang="en-US" sz="12000" u="none" cap="none" strike="noStrike">
                <a:solidFill>
                  <a:srgbClr val="F4F1D7"/>
                </a:solidFill>
                <a:latin typeface="Prata"/>
                <a:ea typeface="Prata"/>
                <a:cs typeface="Prata"/>
                <a:sym typeface="Prata"/>
              </a:rPr>
              <a:t>1</a:t>
            </a:r>
            <a:endParaRPr/>
          </a:p>
        </p:txBody>
      </p:sp>
      <p:cxnSp>
        <p:nvCxnSpPr>
          <p:cNvPr id="151" name="Google Shape;151;p17"/>
          <p:cNvCxnSpPr/>
          <p:nvPr/>
        </p:nvCxnSpPr>
        <p:spPr>
          <a:xfrm>
            <a:off x="972481" y="8676323"/>
            <a:ext cx="16230600" cy="0"/>
          </a:xfrm>
          <a:prstGeom prst="straightConnector1">
            <a:avLst/>
          </a:prstGeom>
          <a:noFill/>
          <a:ln cap="flat" cmpd="sng" w="38100">
            <a:solidFill>
              <a:srgbClr val="F4F1D7"/>
            </a:solidFill>
            <a:prstDash val="solid"/>
            <a:round/>
            <a:headEnd len="sm" w="sm" type="none"/>
            <a:tailEnd len="sm" w="sm" type="none"/>
          </a:ln>
        </p:spPr>
      </p:cxnSp>
      <p:cxnSp>
        <p:nvCxnSpPr>
          <p:cNvPr id="152" name="Google Shape;152;p17"/>
          <p:cNvCxnSpPr/>
          <p:nvPr/>
        </p:nvCxnSpPr>
        <p:spPr>
          <a:xfrm>
            <a:off x="1028700" y="2334530"/>
            <a:ext cx="16230600" cy="0"/>
          </a:xfrm>
          <a:prstGeom prst="straightConnector1">
            <a:avLst/>
          </a:prstGeom>
          <a:noFill/>
          <a:ln cap="flat" cmpd="sng" w="38100">
            <a:solidFill>
              <a:srgbClr val="F4F1D7"/>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4141"/>
        </a:solidFill>
      </p:bgPr>
    </p:bg>
    <p:spTree>
      <p:nvGrpSpPr>
        <p:cNvPr id="156" name="Shape 156"/>
        <p:cNvGrpSpPr/>
        <p:nvPr/>
      </p:nvGrpSpPr>
      <p:grpSpPr>
        <a:xfrm>
          <a:off x="0" y="0"/>
          <a:ext cx="0" cy="0"/>
          <a:chOff x="0" y="0"/>
          <a:chExt cx="0" cy="0"/>
        </a:xfrm>
      </p:grpSpPr>
      <p:pic>
        <p:nvPicPr>
          <p:cNvPr id="157" name="Google Shape;157;p18"/>
          <p:cNvPicPr preferRelativeResize="0"/>
          <p:nvPr/>
        </p:nvPicPr>
        <p:blipFill rotWithShape="1">
          <a:blip r:embed="rId3">
            <a:alphaModFix/>
          </a:blip>
          <a:srcRect b="27499" l="0" r="0" t="27499"/>
          <a:stretch/>
        </p:blipFill>
        <p:spPr>
          <a:xfrm>
            <a:off x="0" y="0"/>
            <a:ext cx="18288000" cy="10287002"/>
          </a:xfrm>
          <a:prstGeom prst="rect">
            <a:avLst/>
          </a:prstGeom>
          <a:noFill/>
          <a:ln>
            <a:noFill/>
          </a:ln>
        </p:spPr>
      </p:pic>
      <p:grpSp>
        <p:nvGrpSpPr>
          <p:cNvPr id="158" name="Google Shape;158;p18"/>
          <p:cNvGrpSpPr/>
          <p:nvPr/>
        </p:nvGrpSpPr>
        <p:grpSpPr>
          <a:xfrm>
            <a:off x="1260929" y="975922"/>
            <a:ext cx="15539960" cy="8118216"/>
            <a:chOff x="0" y="-57150"/>
            <a:chExt cx="4092802" cy="2138117"/>
          </a:xfrm>
        </p:grpSpPr>
        <p:sp>
          <p:nvSpPr>
            <p:cNvPr id="159" name="Google Shape;159;p18"/>
            <p:cNvSpPr/>
            <p:nvPr/>
          </p:nvSpPr>
          <p:spPr>
            <a:xfrm>
              <a:off x="0" y="0"/>
              <a:ext cx="4092802" cy="2080967"/>
            </a:xfrm>
            <a:custGeom>
              <a:rect b="b" l="l" r="r" t="t"/>
              <a:pathLst>
                <a:path extrusionOk="0" h="2080967" w="4092802">
                  <a:moveTo>
                    <a:pt x="0" y="0"/>
                  </a:moveTo>
                  <a:lnTo>
                    <a:pt x="4092802" y="0"/>
                  </a:lnTo>
                  <a:lnTo>
                    <a:pt x="4092802" y="2080967"/>
                  </a:lnTo>
                  <a:lnTo>
                    <a:pt x="0" y="2080967"/>
                  </a:lnTo>
                  <a:close/>
                </a:path>
              </a:pathLst>
            </a:custGeom>
            <a:solidFill>
              <a:srgbClr val="F4F1D7">
                <a:alpha val="83650"/>
              </a:srgbClr>
            </a:solidFill>
            <a:ln>
              <a:noFill/>
            </a:ln>
          </p:spPr>
        </p:sp>
        <p:sp>
          <p:nvSpPr>
            <p:cNvPr id="160" name="Google Shape;160;p18"/>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61" name="Google Shape;161;p18"/>
          <p:cNvCxnSpPr/>
          <p:nvPr/>
        </p:nvCxnSpPr>
        <p:spPr>
          <a:xfrm>
            <a:off x="2203021" y="2035163"/>
            <a:ext cx="13881900" cy="0"/>
          </a:xfrm>
          <a:prstGeom prst="straightConnector1">
            <a:avLst/>
          </a:prstGeom>
          <a:noFill/>
          <a:ln cap="flat" cmpd="sng" w="38100">
            <a:solidFill>
              <a:srgbClr val="424141"/>
            </a:solidFill>
            <a:prstDash val="solid"/>
            <a:round/>
            <a:headEnd len="sm" w="sm" type="none"/>
            <a:tailEnd len="sm" w="sm" type="none"/>
          </a:ln>
        </p:spPr>
      </p:cxnSp>
      <p:cxnSp>
        <p:nvCxnSpPr>
          <p:cNvPr id="162" name="Google Shape;162;p18"/>
          <p:cNvCxnSpPr/>
          <p:nvPr/>
        </p:nvCxnSpPr>
        <p:spPr>
          <a:xfrm>
            <a:off x="2261971" y="8305560"/>
            <a:ext cx="13881900" cy="0"/>
          </a:xfrm>
          <a:prstGeom prst="straightConnector1">
            <a:avLst/>
          </a:prstGeom>
          <a:noFill/>
          <a:ln cap="flat" cmpd="sng" w="38100">
            <a:solidFill>
              <a:srgbClr val="424141"/>
            </a:solidFill>
            <a:prstDash val="solid"/>
            <a:round/>
            <a:headEnd len="sm" w="sm" type="none"/>
            <a:tailEnd len="sm" w="sm" type="none"/>
          </a:ln>
        </p:spPr>
      </p:cxnSp>
      <p:sp>
        <p:nvSpPr>
          <p:cNvPr id="163" name="Google Shape;163;p18"/>
          <p:cNvSpPr txBox="1"/>
          <p:nvPr/>
        </p:nvSpPr>
        <p:spPr>
          <a:xfrm>
            <a:off x="2261977" y="8429375"/>
            <a:ext cx="67659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lang="en-US" sz="2400">
                <a:solidFill>
                  <a:srgbClr val="424141"/>
                </a:solidFill>
                <a:latin typeface="Raleway"/>
                <a:ea typeface="Raleway"/>
                <a:cs typeface="Raleway"/>
                <a:sym typeface="Raleway"/>
              </a:rPr>
              <a:t>The Wondrous World of Restaurant Selection</a:t>
            </a:r>
            <a:endParaRPr/>
          </a:p>
        </p:txBody>
      </p:sp>
      <p:sp>
        <p:nvSpPr>
          <p:cNvPr id="164" name="Google Shape;164;p18"/>
          <p:cNvSpPr txBox="1"/>
          <p:nvPr/>
        </p:nvSpPr>
        <p:spPr>
          <a:xfrm>
            <a:off x="2384600" y="2513500"/>
            <a:ext cx="13700400" cy="418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latin typeface="Prata"/>
                <a:ea typeface="Prata"/>
                <a:cs typeface="Prata"/>
                <a:sym typeface="Prata"/>
              </a:rPr>
              <a:t>Have you ever </a:t>
            </a:r>
            <a:r>
              <a:rPr b="1" lang="en-US" sz="3600">
                <a:latin typeface="Prata"/>
                <a:ea typeface="Prata"/>
                <a:cs typeface="Prata"/>
                <a:sym typeface="Prata"/>
              </a:rPr>
              <a:t>experienced</a:t>
            </a:r>
            <a:r>
              <a:rPr b="1" lang="en-US" sz="3600">
                <a:latin typeface="Prata"/>
                <a:ea typeface="Prata"/>
                <a:cs typeface="Prata"/>
                <a:sym typeface="Prata"/>
              </a:rPr>
              <a:t> this conversation before?</a:t>
            </a:r>
            <a:endParaRPr b="1" sz="3600">
              <a:latin typeface="Prata"/>
              <a:ea typeface="Prata"/>
              <a:cs typeface="Prata"/>
              <a:sym typeface="Prata"/>
            </a:endParaRPr>
          </a:p>
          <a:p>
            <a:pPr indent="0" lvl="0" marL="0" rtl="0" algn="ctr">
              <a:spcBef>
                <a:spcPts val="0"/>
              </a:spcBef>
              <a:spcAft>
                <a:spcPts val="0"/>
              </a:spcAft>
              <a:buNone/>
            </a:pPr>
            <a:r>
              <a:t/>
            </a:r>
            <a:endParaRPr sz="2800">
              <a:latin typeface="Prata"/>
              <a:ea typeface="Prata"/>
              <a:cs typeface="Prata"/>
              <a:sym typeface="Prata"/>
            </a:endParaRPr>
          </a:p>
          <a:p>
            <a:pPr indent="0" lvl="0" marL="0" rtl="0" algn="ctr">
              <a:spcBef>
                <a:spcPts val="0"/>
              </a:spcBef>
              <a:spcAft>
                <a:spcPts val="0"/>
              </a:spcAft>
              <a:buNone/>
            </a:pPr>
            <a:r>
              <a:t/>
            </a:r>
            <a:endParaRPr sz="2800">
              <a:latin typeface="Prata"/>
              <a:ea typeface="Prata"/>
              <a:cs typeface="Prata"/>
              <a:sym typeface="Prata"/>
            </a:endParaRPr>
          </a:p>
          <a:p>
            <a:pPr indent="0" lvl="0" marL="0" rtl="0" algn="ctr">
              <a:spcBef>
                <a:spcPts val="0"/>
              </a:spcBef>
              <a:spcAft>
                <a:spcPts val="0"/>
              </a:spcAft>
              <a:buNone/>
            </a:pPr>
            <a:r>
              <a:t/>
            </a:r>
            <a:endParaRPr sz="2800">
              <a:latin typeface="Prata"/>
              <a:ea typeface="Prata"/>
              <a:cs typeface="Prata"/>
              <a:sym typeface="Prata"/>
            </a:endParaRPr>
          </a:p>
          <a:p>
            <a:pPr indent="0" lvl="0" marL="0" rtl="0" algn="ctr">
              <a:spcBef>
                <a:spcPts val="0"/>
              </a:spcBef>
              <a:spcAft>
                <a:spcPts val="0"/>
              </a:spcAft>
              <a:buNone/>
            </a:pPr>
            <a:r>
              <a:rPr i="1" lang="en-US" sz="2800">
                <a:latin typeface="Prata"/>
                <a:ea typeface="Prata"/>
                <a:cs typeface="Prata"/>
                <a:sym typeface="Prata"/>
              </a:rPr>
              <a:t>“Where do you want to eat tonight?”</a:t>
            </a:r>
            <a:endParaRPr i="1" sz="2800">
              <a:latin typeface="Prata"/>
              <a:ea typeface="Prata"/>
              <a:cs typeface="Prata"/>
              <a:sym typeface="Prata"/>
            </a:endParaRPr>
          </a:p>
          <a:p>
            <a:pPr indent="0" lvl="0" marL="0" rtl="0" algn="ctr">
              <a:spcBef>
                <a:spcPts val="0"/>
              </a:spcBef>
              <a:spcAft>
                <a:spcPts val="0"/>
              </a:spcAft>
              <a:buNone/>
            </a:pPr>
            <a:r>
              <a:t/>
            </a:r>
            <a:endParaRPr i="1" sz="2800">
              <a:latin typeface="Prata"/>
              <a:ea typeface="Prata"/>
              <a:cs typeface="Prata"/>
              <a:sym typeface="Prata"/>
            </a:endParaRPr>
          </a:p>
          <a:p>
            <a:pPr indent="0" lvl="0" marL="0" rtl="0" algn="ctr">
              <a:spcBef>
                <a:spcPts val="0"/>
              </a:spcBef>
              <a:spcAft>
                <a:spcPts val="0"/>
              </a:spcAft>
              <a:buNone/>
            </a:pPr>
            <a:r>
              <a:rPr i="1" lang="en-US" sz="2800">
                <a:latin typeface="Prata"/>
                <a:ea typeface="Prata"/>
                <a:cs typeface="Prata"/>
                <a:sym typeface="Prata"/>
              </a:rPr>
              <a:t>“I don’t care, where do you want to eat? It doesn’t matter to me!”</a:t>
            </a:r>
            <a:endParaRPr i="1" sz="2800">
              <a:latin typeface="Prata"/>
              <a:ea typeface="Prata"/>
              <a:cs typeface="Prata"/>
              <a:sym typeface="Prata"/>
            </a:endParaRPr>
          </a:p>
          <a:p>
            <a:pPr indent="0" lvl="0" marL="0" rtl="0" algn="ctr">
              <a:spcBef>
                <a:spcPts val="0"/>
              </a:spcBef>
              <a:spcAft>
                <a:spcPts val="0"/>
              </a:spcAft>
              <a:buNone/>
            </a:pPr>
            <a:r>
              <a:t/>
            </a:r>
            <a:endParaRPr i="1" sz="2800">
              <a:latin typeface="Prata"/>
              <a:ea typeface="Prata"/>
              <a:cs typeface="Prata"/>
              <a:sym typeface="Prata"/>
            </a:endParaRPr>
          </a:p>
          <a:p>
            <a:pPr indent="0" lvl="0" marL="0" rtl="0" algn="ctr">
              <a:spcBef>
                <a:spcPts val="0"/>
              </a:spcBef>
              <a:spcAft>
                <a:spcPts val="0"/>
              </a:spcAft>
              <a:buNone/>
            </a:pPr>
            <a:r>
              <a:rPr i="1" lang="en-US" sz="2800">
                <a:latin typeface="Prata"/>
                <a:ea typeface="Prata"/>
                <a:cs typeface="Prata"/>
                <a:sym typeface="Prata"/>
              </a:rPr>
              <a:t>“Just tell me where you want to eat, and we’ll eat there.”</a:t>
            </a:r>
            <a:endParaRPr i="1" sz="2800">
              <a:latin typeface="Prata"/>
              <a:ea typeface="Prata"/>
              <a:cs typeface="Prata"/>
              <a:sym typeface="Prat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168" name="Shape 168"/>
        <p:cNvGrpSpPr/>
        <p:nvPr/>
      </p:nvGrpSpPr>
      <p:grpSpPr>
        <a:xfrm>
          <a:off x="0" y="0"/>
          <a:ext cx="0" cy="0"/>
          <a:chOff x="0" y="0"/>
          <a:chExt cx="0" cy="0"/>
        </a:xfrm>
      </p:grpSpPr>
      <p:sp>
        <p:nvSpPr>
          <p:cNvPr id="169" name="Google Shape;169;p19"/>
          <p:cNvSpPr txBox="1"/>
          <p:nvPr/>
        </p:nvSpPr>
        <p:spPr>
          <a:xfrm>
            <a:off x="1028700" y="914400"/>
            <a:ext cx="131307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399">
                <a:solidFill>
                  <a:srgbClr val="424141"/>
                </a:solidFill>
                <a:latin typeface="Prata"/>
                <a:ea typeface="Prata"/>
                <a:cs typeface="Prata"/>
                <a:sym typeface="Prata"/>
              </a:rPr>
              <a:t>The Solution</a:t>
            </a:r>
            <a:endParaRPr/>
          </a:p>
        </p:txBody>
      </p:sp>
      <p:sp>
        <p:nvSpPr>
          <p:cNvPr id="170" name="Google Shape;170;p19"/>
          <p:cNvSpPr txBox="1"/>
          <p:nvPr/>
        </p:nvSpPr>
        <p:spPr>
          <a:xfrm>
            <a:off x="1028700" y="3928025"/>
            <a:ext cx="8281800" cy="2945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900">
                <a:solidFill>
                  <a:srgbClr val="424141"/>
                </a:solidFill>
                <a:latin typeface="Raleway"/>
                <a:ea typeface="Raleway"/>
                <a:cs typeface="Raleway"/>
                <a:sym typeface="Raleway"/>
              </a:rPr>
              <a:t>Using the </a:t>
            </a:r>
            <a:r>
              <a:rPr lang="en-US" sz="2900">
                <a:solidFill>
                  <a:srgbClr val="424141"/>
                </a:solidFill>
                <a:latin typeface="Raleway"/>
                <a:ea typeface="Raleway"/>
                <a:cs typeface="Raleway"/>
                <a:sym typeface="Raleway"/>
              </a:rPr>
              <a:t>recommending</a:t>
            </a:r>
            <a:r>
              <a:rPr lang="en-US" sz="2900">
                <a:solidFill>
                  <a:srgbClr val="424141"/>
                </a:solidFill>
                <a:latin typeface="Raleway"/>
                <a:ea typeface="Raleway"/>
                <a:cs typeface="Raleway"/>
                <a:sym typeface="Raleway"/>
              </a:rPr>
              <a:t> power of the </a:t>
            </a:r>
            <a:r>
              <a:rPr b="1" lang="en-US" sz="2900">
                <a:solidFill>
                  <a:srgbClr val="424141"/>
                </a:solidFill>
                <a:latin typeface="Raleway"/>
                <a:ea typeface="Raleway"/>
                <a:cs typeface="Raleway"/>
                <a:sym typeface="Raleway"/>
              </a:rPr>
              <a:t>ALS model </a:t>
            </a:r>
            <a:r>
              <a:rPr lang="en-US" sz="2900">
                <a:solidFill>
                  <a:srgbClr val="424141"/>
                </a:solidFill>
                <a:latin typeface="Raleway"/>
                <a:ea typeface="Raleway"/>
                <a:cs typeface="Raleway"/>
                <a:sym typeface="Raleway"/>
              </a:rPr>
              <a:t>on the Databricks platform, we will use information such as restaurant reviews and your prior reviews to </a:t>
            </a:r>
            <a:r>
              <a:rPr lang="en-US" sz="2900">
                <a:solidFill>
                  <a:srgbClr val="424141"/>
                </a:solidFill>
                <a:latin typeface="Raleway"/>
                <a:ea typeface="Raleway"/>
                <a:cs typeface="Raleway"/>
                <a:sym typeface="Raleway"/>
              </a:rPr>
              <a:t>recommend</a:t>
            </a:r>
            <a:r>
              <a:rPr lang="en-US" sz="2900">
                <a:solidFill>
                  <a:srgbClr val="424141"/>
                </a:solidFill>
                <a:latin typeface="Raleway"/>
                <a:ea typeface="Raleway"/>
                <a:cs typeface="Raleway"/>
                <a:sym typeface="Raleway"/>
              </a:rPr>
              <a:t> the perfect restaurant for you or your group via a chatbot!</a:t>
            </a:r>
            <a:endParaRPr sz="1900"/>
          </a:p>
        </p:txBody>
      </p:sp>
      <p:cxnSp>
        <p:nvCxnSpPr>
          <p:cNvPr id="171" name="Google Shape;171;p19"/>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172" name="Google Shape;172;p19"/>
          <p:cNvCxnSpPr/>
          <p:nvPr/>
        </p:nvCxnSpPr>
        <p:spPr>
          <a:xfrm>
            <a:off x="972481" y="8676323"/>
            <a:ext cx="16230600" cy="0"/>
          </a:xfrm>
          <a:prstGeom prst="straightConnector1">
            <a:avLst/>
          </a:prstGeom>
          <a:noFill/>
          <a:ln cap="flat" cmpd="sng" w="38100">
            <a:solidFill>
              <a:srgbClr val="424141"/>
            </a:solidFill>
            <a:prstDash val="solid"/>
            <a:round/>
            <a:headEnd len="sm" w="sm" type="none"/>
            <a:tailEnd len="sm" w="sm" type="none"/>
          </a:ln>
        </p:spPr>
      </p:cxnSp>
      <p:pic>
        <p:nvPicPr>
          <p:cNvPr id="173" name="Google Shape;173;p19"/>
          <p:cNvPicPr preferRelativeResize="0"/>
          <p:nvPr/>
        </p:nvPicPr>
        <p:blipFill rotWithShape="1">
          <a:blip r:embed="rId3">
            <a:alphaModFix/>
          </a:blip>
          <a:srcRect b="0" l="0" r="0" t="0"/>
          <a:stretch/>
        </p:blipFill>
        <p:spPr>
          <a:xfrm>
            <a:off x="11270250" y="2946725"/>
            <a:ext cx="4884140" cy="4200451"/>
          </a:xfrm>
          <a:prstGeom prst="rect">
            <a:avLst/>
          </a:prstGeom>
          <a:noFill/>
          <a:ln>
            <a:noFill/>
          </a:ln>
        </p:spPr>
      </p:pic>
      <p:sp>
        <p:nvSpPr>
          <p:cNvPr id="174" name="Google Shape;174;p19"/>
          <p:cNvSpPr txBox="1"/>
          <p:nvPr/>
        </p:nvSpPr>
        <p:spPr>
          <a:xfrm>
            <a:off x="12097325" y="4315875"/>
            <a:ext cx="3451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424141"/>
                </a:solidFill>
                <a:latin typeface="Prata"/>
                <a:ea typeface="Prata"/>
                <a:cs typeface="Prata"/>
                <a:sym typeface="Prata"/>
              </a:rPr>
              <a:t>What restaurant should I eat at?</a:t>
            </a:r>
            <a:endParaRPr sz="3000">
              <a:solidFill>
                <a:srgbClr val="424141"/>
              </a:solidFill>
              <a:latin typeface="Prata"/>
              <a:ea typeface="Prata"/>
              <a:cs typeface="Prata"/>
              <a:sym typeface="Prat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178" name="Shape 178"/>
        <p:cNvGrpSpPr/>
        <p:nvPr/>
      </p:nvGrpSpPr>
      <p:grpSpPr>
        <a:xfrm>
          <a:off x="0" y="0"/>
          <a:ext cx="0" cy="0"/>
          <a:chOff x="0" y="0"/>
          <a:chExt cx="0" cy="0"/>
        </a:xfrm>
      </p:grpSpPr>
      <p:cxnSp>
        <p:nvCxnSpPr>
          <p:cNvPr id="179" name="Google Shape;179;p20"/>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cxnSp>
        <p:nvCxnSpPr>
          <p:cNvPr id="180" name="Google Shape;180;p20"/>
          <p:cNvCxnSpPr/>
          <p:nvPr/>
        </p:nvCxnSpPr>
        <p:spPr>
          <a:xfrm>
            <a:off x="972481" y="8676323"/>
            <a:ext cx="16230600" cy="0"/>
          </a:xfrm>
          <a:prstGeom prst="straightConnector1">
            <a:avLst/>
          </a:prstGeom>
          <a:noFill/>
          <a:ln cap="flat" cmpd="sng" w="38100">
            <a:solidFill>
              <a:srgbClr val="424141"/>
            </a:solidFill>
            <a:prstDash val="solid"/>
            <a:round/>
            <a:headEnd len="sm" w="sm" type="none"/>
            <a:tailEnd len="sm" w="sm" type="none"/>
          </a:ln>
        </p:spPr>
      </p:cxnSp>
      <p:sp>
        <p:nvSpPr>
          <p:cNvPr id="181" name="Google Shape;181;p20"/>
          <p:cNvSpPr/>
          <p:nvPr/>
        </p:nvSpPr>
        <p:spPr>
          <a:xfrm>
            <a:off x="6505950" y="2511616"/>
            <a:ext cx="5170460" cy="5995490"/>
          </a:xfrm>
          <a:custGeom>
            <a:rect b="b" l="l" r="r" t="t"/>
            <a:pathLst>
              <a:path extrusionOk="0" h="8752540" w="7548117">
                <a:moveTo>
                  <a:pt x="5864713" y="1274632"/>
                </a:moveTo>
                <a:cubicBezTo>
                  <a:pt x="5266524" y="715069"/>
                  <a:pt x="4484977" y="381000"/>
                  <a:pt x="3774063" y="381000"/>
                </a:cubicBezTo>
                <a:cubicBezTo>
                  <a:pt x="3063149" y="381000"/>
                  <a:pt x="2281590" y="715070"/>
                  <a:pt x="1683401" y="1274632"/>
                </a:cubicBezTo>
                <a:cubicBezTo>
                  <a:pt x="1021798" y="1893521"/>
                  <a:pt x="651018" y="2715170"/>
                  <a:pt x="639372" y="3588338"/>
                </a:cubicBezTo>
                <a:lnTo>
                  <a:pt x="639372" y="8371539"/>
                </a:lnTo>
                <a:lnTo>
                  <a:pt x="6908744" y="8371539"/>
                </a:lnTo>
                <a:lnTo>
                  <a:pt x="6908744" y="3588215"/>
                </a:lnTo>
                <a:cubicBezTo>
                  <a:pt x="6897097" y="2715177"/>
                  <a:pt x="6526316" y="1893527"/>
                  <a:pt x="5864713" y="1274632"/>
                </a:cubicBezTo>
                <a:close/>
                <a:moveTo>
                  <a:pt x="6889693" y="8352489"/>
                </a:moveTo>
                <a:lnTo>
                  <a:pt x="658420" y="8352489"/>
                </a:lnTo>
                <a:lnTo>
                  <a:pt x="658420" y="3588463"/>
                </a:lnTo>
                <a:cubicBezTo>
                  <a:pt x="669991" y="2720658"/>
                  <a:pt x="1038626" y="1903859"/>
                  <a:pt x="1696422" y="1288548"/>
                </a:cubicBezTo>
                <a:cubicBezTo>
                  <a:pt x="2291164" y="732197"/>
                  <a:pt x="3067849" y="400050"/>
                  <a:pt x="3774063" y="400050"/>
                </a:cubicBezTo>
                <a:cubicBezTo>
                  <a:pt x="4480265" y="400050"/>
                  <a:pt x="5256949" y="732197"/>
                  <a:pt x="5851692" y="1288548"/>
                </a:cubicBezTo>
                <a:cubicBezTo>
                  <a:pt x="6509487" y="1903865"/>
                  <a:pt x="6878122" y="2720658"/>
                  <a:pt x="6889694" y="3588339"/>
                </a:cubicBezTo>
                <a:lnTo>
                  <a:pt x="6889694" y="8352489"/>
                </a:lnTo>
                <a:close/>
                <a:moveTo>
                  <a:pt x="7289743" y="4195640"/>
                </a:moveTo>
                <a:lnTo>
                  <a:pt x="7289743" y="3585703"/>
                </a:lnTo>
                <a:cubicBezTo>
                  <a:pt x="7277378" y="2607003"/>
                  <a:pt x="6863722" y="1687432"/>
                  <a:pt x="6124989" y="996392"/>
                </a:cubicBezTo>
                <a:cubicBezTo>
                  <a:pt x="5458016" y="372485"/>
                  <a:pt x="4579161" y="0"/>
                  <a:pt x="3774063" y="0"/>
                </a:cubicBezTo>
                <a:cubicBezTo>
                  <a:pt x="2968953" y="0"/>
                  <a:pt x="2090098" y="372486"/>
                  <a:pt x="1423124" y="996393"/>
                </a:cubicBezTo>
                <a:cubicBezTo>
                  <a:pt x="684391" y="1687433"/>
                  <a:pt x="270735" y="2607004"/>
                  <a:pt x="258370" y="3586238"/>
                </a:cubicBezTo>
                <a:lnTo>
                  <a:pt x="258370" y="4195648"/>
                </a:lnTo>
                <a:cubicBezTo>
                  <a:pt x="217863" y="4285654"/>
                  <a:pt x="142046" y="4372626"/>
                  <a:pt x="0" y="4393052"/>
                </a:cubicBezTo>
                <a:cubicBezTo>
                  <a:pt x="142047" y="4413477"/>
                  <a:pt x="217863" y="4500449"/>
                  <a:pt x="258370" y="4590455"/>
                </a:cubicBezTo>
                <a:lnTo>
                  <a:pt x="258370" y="8710037"/>
                </a:lnTo>
                <a:cubicBezTo>
                  <a:pt x="258370" y="8733478"/>
                  <a:pt x="277433" y="8752540"/>
                  <a:pt x="300874" y="8752540"/>
                </a:cubicBezTo>
                <a:lnTo>
                  <a:pt x="7247240" y="8752540"/>
                </a:lnTo>
                <a:cubicBezTo>
                  <a:pt x="7270680" y="8752540"/>
                  <a:pt x="7289743" y="8733478"/>
                  <a:pt x="7289743" y="8710037"/>
                </a:cubicBezTo>
                <a:lnTo>
                  <a:pt x="7289743" y="4590461"/>
                </a:lnTo>
                <a:cubicBezTo>
                  <a:pt x="7330250" y="4500452"/>
                  <a:pt x="7406067" y="4413477"/>
                  <a:pt x="7548117" y="4393051"/>
                </a:cubicBezTo>
                <a:cubicBezTo>
                  <a:pt x="7406066" y="4372625"/>
                  <a:pt x="7330251" y="4285648"/>
                  <a:pt x="7289743" y="4195640"/>
                </a:cubicBezTo>
                <a:close/>
                <a:moveTo>
                  <a:pt x="7247240" y="8733489"/>
                </a:moveTo>
                <a:lnTo>
                  <a:pt x="300873" y="8733489"/>
                </a:lnTo>
                <a:cubicBezTo>
                  <a:pt x="287937" y="8733489"/>
                  <a:pt x="277420" y="8722971"/>
                  <a:pt x="277420" y="8710036"/>
                </a:cubicBezTo>
                <a:lnTo>
                  <a:pt x="277420" y="4590448"/>
                </a:lnTo>
                <a:cubicBezTo>
                  <a:pt x="317929" y="4500444"/>
                  <a:pt x="393745" y="4413476"/>
                  <a:pt x="535787" y="4393050"/>
                </a:cubicBezTo>
                <a:cubicBezTo>
                  <a:pt x="393745" y="4372625"/>
                  <a:pt x="317929" y="4285655"/>
                  <a:pt x="277420" y="4195652"/>
                </a:cubicBezTo>
                <a:lnTo>
                  <a:pt x="277420" y="3585937"/>
                </a:lnTo>
                <a:cubicBezTo>
                  <a:pt x="289724" y="2612477"/>
                  <a:pt x="701233" y="1697767"/>
                  <a:pt x="1436147" y="1010305"/>
                </a:cubicBezTo>
                <a:cubicBezTo>
                  <a:pt x="2099672" y="389614"/>
                  <a:pt x="2973665" y="19050"/>
                  <a:pt x="3774063" y="19050"/>
                </a:cubicBezTo>
                <a:cubicBezTo>
                  <a:pt x="4574462" y="19050"/>
                  <a:pt x="5448441" y="389614"/>
                  <a:pt x="6111980" y="1010308"/>
                </a:cubicBezTo>
                <a:cubicBezTo>
                  <a:pt x="6846881" y="1697771"/>
                  <a:pt x="7258391" y="2612481"/>
                  <a:pt x="7270694" y="3586238"/>
                </a:cubicBezTo>
                <a:lnTo>
                  <a:pt x="7270694" y="4195662"/>
                </a:lnTo>
                <a:cubicBezTo>
                  <a:pt x="7230184" y="4285663"/>
                  <a:pt x="7154369" y="4372627"/>
                  <a:pt x="7012329" y="4393053"/>
                </a:cubicBezTo>
                <a:cubicBezTo>
                  <a:pt x="7154369" y="4413477"/>
                  <a:pt x="7230184" y="4500443"/>
                  <a:pt x="7270694" y="4590443"/>
                </a:cubicBezTo>
                <a:lnTo>
                  <a:pt x="7270694" y="8710037"/>
                </a:lnTo>
                <a:cubicBezTo>
                  <a:pt x="7270693" y="8722971"/>
                  <a:pt x="7260176" y="8733489"/>
                  <a:pt x="7247240" y="8733489"/>
                </a:cubicBezTo>
                <a:close/>
              </a:path>
            </a:pathLst>
          </a:custGeom>
          <a:solidFill>
            <a:srgbClr val="EDAB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txBox="1"/>
          <p:nvPr/>
        </p:nvSpPr>
        <p:spPr>
          <a:xfrm>
            <a:off x="1028700" y="3627085"/>
            <a:ext cx="3987900" cy="17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799">
                <a:solidFill>
                  <a:srgbClr val="424141"/>
                </a:solidFill>
                <a:latin typeface="Prata"/>
                <a:ea typeface="Prata"/>
                <a:cs typeface="Prata"/>
                <a:sym typeface="Prata"/>
              </a:rPr>
              <a:t>Get </a:t>
            </a:r>
            <a:r>
              <a:rPr lang="en-US" sz="2799">
                <a:solidFill>
                  <a:srgbClr val="424141"/>
                </a:solidFill>
                <a:latin typeface="Prata"/>
                <a:ea typeface="Prata"/>
                <a:cs typeface="Prata"/>
                <a:sym typeface="Prata"/>
              </a:rPr>
              <a:t>quality</a:t>
            </a:r>
            <a:r>
              <a:rPr lang="en-US" sz="2799">
                <a:solidFill>
                  <a:srgbClr val="424141"/>
                </a:solidFill>
                <a:latin typeface="Prata"/>
                <a:ea typeface="Prata"/>
                <a:cs typeface="Prata"/>
                <a:sym typeface="Prata"/>
              </a:rPr>
              <a:t> food </a:t>
            </a:r>
            <a:r>
              <a:rPr lang="en-US" sz="2799">
                <a:solidFill>
                  <a:srgbClr val="424141"/>
                </a:solidFill>
                <a:latin typeface="Prata"/>
                <a:ea typeface="Prata"/>
                <a:cs typeface="Prata"/>
                <a:sym typeface="Prata"/>
              </a:rPr>
              <a:t>recommendations</a:t>
            </a:r>
            <a:r>
              <a:rPr lang="en-US" sz="2799">
                <a:solidFill>
                  <a:srgbClr val="424141"/>
                </a:solidFill>
                <a:latin typeface="Prata"/>
                <a:ea typeface="Prata"/>
                <a:cs typeface="Prata"/>
                <a:sym typeface="Prata"/>
              </a:rPr>
              <a:t> by having a chatbot aid in decision making.</a:t>
            </a:r>
            <a:endParaRPr>
              <a:latin typeface="Prata"/>
              <a:ea typeface="Prata"/>
              <a:cs typeface="Prata"/>
              <a:sym typeface="Prata"/>
            </a:endParaRPr>
          </a:p>
        </p:txBody>
      </p:sp>
      <p:sp>
        <p:nvSpPr>
          <p:cNvPr id="183" name="Google Shape;183;p20"/>
          <p:cNvSpPr txBox="1"/>
          <p:nvPr/>
        </p:nvSpPr>
        <p:spPr>
          <a:xfrm>
            <a:off x="12675300" y="4057885"/>
            <a:ext cx="4584000" cy="1292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2799">
                <a:solidFill>
                  <a:srgbClr val="424141"/>
                </a:solidFill>
                <a:latin typeface="Prata"/>
                <a:ea typeface="Prata"/>
                <a:cs typeface="Prata"/>
                <a:sym typeface="Prata"/>
              </a:rPr>
              <a:t>Save time and your </a:t>
            </a:r>
            <a:r>
              <a:rPr lang="en-US" sz="2799">
                <a:solidFill>
                  <a:srgbClr val="424141"/>
                </a:solidFill>
                <a:latin typeface="Prata"/>
                <a:ea typeface="Prata"/>
                <a:cs typeface="Prata"/>
                <a:sym typeface="Prata"/>
              </a:rPr>
              <a:t>relationship by finding the right place to eat</a:t>
            </a:r>
            <a:r>
              <a:rPr lang="en-US" sz="2799">
                <a:solidFill>
                  <a:srgbClr val="424141"/>
                </a:solidFill>
                <a:latin typeface="Prata"/>
                <a:ea typeface="Prata"/>
                <a:cs typeface="Prata"/>
                <a:sym typeface="Prata"/>
              </a:rPr>
              <a:t> quickly.</a:t>
            </a:r>
            <a:endParaRPr>
              <a:latin typeface="Prata"/>
              <a:ea typeface="Prata"/>
              <a:cs typeface="Prata"/>
              <a:sym typeface="Prata"/>
            </a:endParaRPr>
          </a:p>
        </p:txBody>
      </p:sp>
      <p:sp>
        <p:nvSpPr>
          <p:cNvPr id="184" name="Google Shape;184;p20"/>
          <p:cNvSpPr txBox="1"/>
          <p:nvPr/>
        </p:nvSpPr>
        <p:spPr>
          <a:xfrm>
            <a:off x="1028700" y="914400"/>
            <a:ext cx="61494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399">
                <a:solidFill>
                  <a:srgbClr val="424141"/>
                </a:solidFill>
                <a:latin typeface="Prata"/>
                <a:ea typeface="Prata"/>
                <a:cs typeface="Prata"/>
                <a:sym typeface="Prata"/>
              </a:rPr>
              <a:t>Value</a:t>
            </a:r>
            <a:endParaRPr/>
          </a:p>
        </p:txBody>
      </p:sp>
      <p:sp>
        <p:nvSpPr>
          <p:cNvPr id="185" name="Google Shape;185;p20"/>
          <p:cNvSpPr txBox="1"/>
          <p:nvPr/>
        </p:nvSpPr>
        <p:spPr>
          <a:xfrm>
            <a:off x="11053756" y="1030240"/>
            <a:ext cx="6149400" cy="984900"/>
          </a:xfrm>
          <a:prstGeom prst="rect">
            <a:avLst/>
          </a:prstGeom>
          <a:noFill/>
          <a:ln>
            <a:noFill/>
          </a:ln>
        </p:spPr>
        <p:txBody>
          <a:bodyPr anchorCtr="0" anchor="t" bIns="0" lIns="0" spcFirstLastPara="1" rIns="0" wrap="square" tIns="0">
            <a:spAutoFit/>
          </a:bodyPr>
          <a:lstStyle/>
          <a:p>
            <a:pPr indent="0" lvl="0" marL="0" marR="0" rtl="0" algn="r">
              <a:lnSpc>
                <a:spcPct val="140006"/>
              </a:lnSpc>
              <a:spcBef>
                <a:spcPts val="0"/>
              </a:spcBef>
              <a:spcAft>
                <a:spcPts val="0"/>
              </a:spcAft>
              <a:buNone/>
            </a:pPr>
            <a:r>
              <a:rPr lang="en-US" sz="6399">
                <a:solidFill>
                  <a:srgbClr val="424141"/>
                </a:solidFill>
                <a:latin typeface="Prata"/>
                <a:ea typeface="Prata"/>
                <a:cs typeface="Prata"/>
                <a:sym typeface="Prata"/>
              </a:rPr>
              <a:t>Benefits</a:t>
            </a:r>
            <a:endParaRPr/>
          </a:p>
        </p:txBody>
      </p:sp>
      <p:cxnSp>
        <p:nvCxnSpPr>
          <p:cNvPr id="186" name="Google Shape;186;p20"/>
          <p:cNvCxnSpPr/>
          <p:nvPr/>
        </p:nvCxnSpPr>
        <p:spPr>
          <a:xfrm>
            <a:off x="972481" y="5505427"/>
            <a:ext cx="5703000" cy="19200"/>
          </a:xfrm>
          <a:prstGeom prst="straightConnector1">
            <a:avLst/>
          </a:prstGeom>
          <a:noFill/>
          <a:ln cap="flat" cmpd="sng" w="38100">
            <a:solidFill>
              <a:srgbClr val="EDAB67"/>
            </a:solidFill>
            <a:prstDash val="solid"/>
            <a:round/>
            <a:headEnd len="sm" w="sm" type="none"/>
            <a:tailEnd len="sm" w="sm" type="none"/>
          </a:ln>
        </p:spPr>
      </p:cxnSp>
      <p:cxnSp>
        <p:nvCxnSpPr>
          <p:cNvPr id="187" name="Google Shape;187;p20"/>
          <p:cNvCxnSpPr/>
          <p:nvPr/>
        </p:nvCxnSpPr>
        <p:spPr>
          <a:xfrm>
            <a:off x="11570546" y="5505427"/>
            <a:ext cx="5703000" cy="19200"/>
          </a:xfrm>
          <a:prstGeom prst="straightConnector1">
            <a:avLst/>
          </a:prstGeom>
          <a:noFill/>
          <a:ln cap="flat" cmpd="sng" w="38100">
            <a:solidFill>
              <a:srgbClr val="EDAB67"/>
            </a:solidFill>
            <a:prstDash val="solid"/>
            <a:round/>
            <a:headEnd len="sm" w="sm" type="none"/>
            <a:tailEnd len="sm" w="sm" type="none"/>
          </a:ln>
        </p:spPr>
      </p:cxnSp>
      <p:pic>
        <p:nvPicPr>
          <p:cNvPr id="188" name="Google Shape;188;p20"/>
          <p:cNvPicPr preferRelativeResize="0"/>
          <p:nvPr/>
        </p:nvPicPr>
        <p:blipFill rotWithShape="1">
          <a:blip r:embed="rId3">
            <a:alphaModFix/>
          </a:blip>
          <a:srcRect b="0" l="15925" r="12043" t="0"/>
          <a:stretch/>
        </p:blipFill>
        <p:spPr>
          <a:xfrm>
            <a:off x="6976050" y="2770275"/>
            <a:ext cx="4284000" cy="5541900"/>
          </a:xfrm>
          <a:prstGeom prst="round2SameRect">
            <a:avLst>
              <a:gd fmla="val 50000" name="adj1"/>
              <a:gd fmla="val 0" name="adj2"/>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D7"/>
        </a:solidFill>
      </p:bgPr>
    </p:bg>
    <p:spTree>
      <p:nvGrpSpPr>
        <p:cNvPr id="192" name="Shape 192"/>
        <p:cNvGrpSpPr/>
        <p:nvPr/>
      </p:nvGrpSpPr>
      <p:grpSpPr>
        <a:xfrm>
          <a:off x="0" y="0"/>
          <a:ext cx="0" cy="0"/>
          <a:chOff x="0" y="0"/>
          <a:chExt cx="0" cy="0"/>
        </a:xfrm>
      </p:grpSpPr>
      <p:sp>
        <p:nvSpPr>
          <p:cNvPr id="193" name="Google Shape;193;p21"/>
          <p:cNvSpPr txBox="1"/>
          <p:nvPr/>
        </p:nvSpPr>
        <p:spPr>
          <a:xfrm>
            <a:off x="10224299" y="3407000"/>
            <a:ext cx="7031700" cy="2918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400">
                <a:solidFill>
                  <a:srgbClr val="424141"/>
                </a:solidFill>
                <a:latin typeface="Raleway"/>
                <a:ea typeface="Raleway"/>
                <a:cs typeface="Raleway"/>
                <a:sym typeface="Raleway"/>
              </a:rPr>
              <a:t>Machine Learning algorithm that uses the power of matrix </a:t>
            </a:r>
            <a:r>
              <a:rPr b="1" lang="en-US" sz="2400">
                <a:solidFill>
                  <a:srgbClr val="424141"/>
                </a:solidFill>
                <a:latin typeface="Raleway"/>
                <a:ea typeface="Raleway"/>
                <a:cs typeface="Raleway"/>
                <a:sym typeface="Raleway"/>
              </a:rPr>
              <a:t>factorization</a:t>
            </a:r>
            <a:r>
              <a:rPr lang="en-US" sz="2400">
                <a:solidFill>
                  <a:srgbClr val="424141"/>
                </a:solidFill>
                <a:latin typeface="Raleway"/>
                <a:ea typeface="Raleway"/>
                <a:cs typeface="Raleway"/>
                <a:sym typeface="Raleway"/>
              </a:rPr>
              <a:t> to handle the sparsity of user, item, and rating matrices to accurately predict user ratings for unrated items. </a:t>
            </a:r>
            <a:endParaRPr sz="2400">
              <a:solidFill>
                <a:srgbClr val="424141"/>
              </a:solidFill>
              <a:latin typeface="Raleway"/>
              <a:ea typeface="Raleway"/>
              <a:cs typeface="Raleway"/>
              <a:sym typeface="Raleway"/>
            </a:endParaRPr>
          </a:p>
          <a:p>
            <a:pPr indent="0" lvl="0" marL="0" marR="0" rtl="0" algn="l">
              <a:lnSpc>
                <a:spcPct val="115000"/>
              </a:lnSpc>
              <a:spcBef>
                <a:spcPts val="0"/>
              </a:spcBef>
              <a:spcAft>
                <a:spcPts val="0"/>
              </a:spcAft>
              <a:buNone/>
            </a:pPr>
            <a:r>
              <a:t/>
            </a:r>
            <a:endParaRPr sz="2400">
              <a:solidFill>
                <a:srgbClr val="424141"/>
              </a:solidFill>
              <a:latin typeface="Raleway"/>
              <a:ea typeface="Raleway"/>
              <a:cs typeface="Raleway"/>
              <a:sym typeface="Raleway"/>
            </a:endParaRPr>
          </a:p>
          <a:p>
            <a:pPr indent="0" lvl="0" marL="0" marR="0" rtl="0" algn="l">
              <a:lnSpc>
                <a:spcPct val="115000"/>
              </a:lnSpc>
              <a:spcBef>
                <a:spcPts val="0"/>
              </a:spcBef>
              <a:spcAft>
                <a:spcPts val="0"/>
              </a:spcAft>
              <a:buNone/>
            </a:pPr>
            <a:r>
              <a:rPr i="1" lang="en-US" sz="2400">
                <a:solidFill>
                  <a:srgbClr val="424141"/>
                </a:solidFill>
                <a:latin typeface="Raleway"/>
                <a:ea typeface="Raleway"/>
                <a:cs typeface="Raleway"/>
                <a:sym typeface="Raleway"/>
              </a:rPr>
              <a:t>AKA: Use previous restaurant ratings from a user to predict their top choices of restaurant. </a:t>
            </a:r>
            <a:endParaRPr i="1" sz="2400">
              <a:solidFill>
                <a:srgbClr val="424141"/>
              </a:solidFill>
              <a:latin typeface="Raleway"/>
              <a:ea typeface="Raleway"/>
              <a:cs typeface="Raleway"/>
              <a:sym typeface="Raleway"/>
            </a:endParaRPr>
          </a:p>
        </p:txBody>
      </p:sp>
      <p:cxnSp>
        <p:nvCxnSpPr>
          <p:cNvPr id="194" name="Google Shape;194;p21"/>
          <p:cNvCxnSpPr/>
          <p:nvPr/>
        </p:nvCxnSpPr>
        <p:spPr>
          <a:xfrm>
            <a:off x="1028700" y="2334530"/>
            <a:ext cx="16230600" cy="0"/>
          </a:xfrm>
          <a:prstGeom prst="straightConnector1">
            <a:avLst/>
          </a:prstGeom>
          <a:noFill/>
          <a:ln cap="flat" cmpd="sng" w="38100">
            <a:solidFill>
              <a:srgbClr val="424141"/>
            </a:solidFill>
            <a:prstDash val="solid"/>
            <a:round/>
            <a:headEnd len="sm" w="sm" type="none"/>
            <a:tailEnd len="sm" w="sm" type="none"/>
          </a:ln>
        </p:spPr>
      </p:cxnSp>
      <p:sp>
        <p:nvSpPr>
          <p:cNvPr id="195" name="Google Shape;195;p21"/>
          <p:cNvSpPr txBox="1"/>
          <p:nvPr/>
        </p:nvSpPr>
        <p:spPr>
          <a:xfrm>
            <a:off x="1028700" y="914400"/>
            <a:ext cx="5458500" cy="23640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399">
                <a:solidFill>
                  <a:srgbClr val="424141"/>
                </a:solidFill>
                <a:latin typeface="Prata"/>
                <a:ea typeface="Prata"/>
                <a:cs typeface="Prata"/>
                <a:sym typeface="Prata"/>
              </a:rPr>
              <a:t>ALS Models</a:t>
            </a:r>
            <a:endParaRPr/>
          </a:p>
          <a:p>
            <a:pPr indent="0" lvl="0" marL="0" marR="0" rtl="0" algn="l">
              <a:lnSpc>
                <a:spcPct val="140006"/>
              </a:lnSpc>
              <a:spcBef>
                <a:spcPts val="0"/>
              </a:spcBef>
              <a:spcAft>
                <a:spcPts val="0"/>
              </a:spcAft>
              <a:buNone/>
            </a:pPr>
            <a:r>
              <a:t/>
            </a:r>
            <a:endParaRPr b="0" i="0" sz="6399" u="none" cap="none" strike="noStrike">
              <a:solidFill>
                <a:srgbClr val="424141"/>
              </a:solidFill>
              <a:latin typeface="Prata"/>
              <a:ea typeface="Prata"/>
              <a:cs typeface="Prata"/>
              <a:sym typeface="Prata"/>
            </a:endParaRPr>
          </a:p>
        </p:txBody>
      </p:sp>
      <p:cxnSp>
        <p:nvCxnSpPr>
          <p:cNvPr id="196" name="Google Shape;196;p21"/>
          <p:cNvCxnSpPr/>
          <p:nvPr/>
        </p:nvCxnSpPr>
        <p:spPr>
          <a:xfrm>
            <a:off x="972481" y="8676323"/>
            <a:ext cx="16230600" cy="0"/>
          </a:xfrm>
          <a:prstGeom prst="straightConnector1">
            <a:avLst/>
          </a:prstGeom>
          <a:noFill/>
          <a:ln cap="flat" cmpd="sng" w="38100">
            <a:solidFill>
              <a:srgbClr val="424141"/>
            </a:solidFill>
            <a:prstDash val="solid"/>
            <a:round/>
            <a:headEnd len="sm" w="sm" type="none"/>
            <a:tailEnd len="sm" w="sm" type="none"/>
          </a:ln>
        </p:spPr>
      </p:cxnSp>
      <p:pic>
        <p:nvPicPr>
          <p:cNvPr id="197" name="Google Shape;197;p21"/>
          <p:cNvPicPr preferRelativeResize="0"/>
          <p:nvPr/>
        </p:nvPicPr>
        <p:blipFill>
          <a:blip r:embed="rId3">
            <a:alphaModFix/>
          </a:blip>
          <a:stretch>
            <a:fillRect/>
          </a:stretch>
        </p:blipFill>
        <p:spPr>
          <a:xfrm>
            <a:off x="1028700" y="3407000"/>
            <a:ext cx="8254875" cy="3762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